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23"/>
  </p:notesMasterIdLst>
  <p:handoutMasterIdLst>
    <p:handoutMasterId r:id="rId24"/>
  </p:handoutMasterIdLst>
  <p:sldIdLst>
    <p:sldId id="267" r:id="rId2"/>
    <p:sldId id="256" r:id="rId3"/>
    <p:sldId id="257" r:id="rId4"/>
    <p:sldId id="276" r:id="rId5"/>
    <p:sldId id="258" r:id="rId6"/>
    <p:sldId id="259" r:id="rId7"/>
    <p:sldId id="273" r:id="rId8"/>
    <p:sldId id="274" r:id="rId9"/>
    <p:sldId id="260" r:id="rId10"/>
    <p:sldId id="275" r:id="rId11"/>
    <p:sldId id="261" r:id="rId12"/>
    <p:sldId id="262" r:id="rId13"/>
    <p:sldId id="271" r:id="rId14"/>
    <p:sldId id="272" r:id="rId15"/>
    <p:sldId id="263" r:id="rId16"/>
    <p:sldId id="264" r:id="rId17"/>
    <p:sldId id="265" r:id="rId18"/>
    <p:sldId id="277" r:id="rId19"/>
    <p:sldId id="266" r:id="rId20"/>
    <p:sldId id="268" r:id="rId21"/>
    <p:sldId id="26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7766"/>
    <a:srgbClr val="6A9CC8"/>
    <a:srgbClr val="FE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56" autoAdjust="0"/>
  </p:normalViewPr>
  <p:slideViewPr>
    <p:cSldViewPr>
      <p:cViewPr>
        <p:scale>
          <a:sx n="70" d="100"/>
          <a:sy n="70" d="100"/>
        </p:scale>
        <p:origin x="-116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incap.local\ICHHI\users\jfraser\Current%20Projects\duke%20briefs\MSj%20ta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tx>
        <c:rich>
          <a:bodyPr/>
          <a:lstStyle/>
          <a:p>
            <a:pPr>
              <a:defRPr/>
            </a:pPr>
            <a:r>
              <a:rPr lang="en-US" dirty="0"/>
              <a:t>Share of Indiana Jobs by Skill Level, 2009</a:t>
            </a:r>
          </a:p>
        </c:rich>
      </c:tx>
      <c:layout>
        <c:manualLayout>
          <c:xMode val="edge"/>
          <c:yMode val="edge"/>
          <c:x val="0.13985428937654185"/>
          <c:y val="5.7553942344343779E-2"/>
        </c:manualLayout>
      </c:layout>
      <c:overlay val="0"/>
    </c:title>
    <c:autoTitleDeleted val="0"/>
    <c:plotArea>
      <c:layout/>
      <c:pieChart>
        <c:varyColors val="1"/>
        <c:ser>
          <c:idx val="0"/>
          <c:order val="0"/>
          <c:tx>
            <c:strRef>
              <c:f>Sheet1!$B$1</c:f>
              <c:strCache>
                <c:ptCount val="1"/>
                <c:pt idx="0">
                  <c:v>2009</c:v>
                </c:pt>
              </c:strCache>
            </c:strRef>
          </c:tx>
          <c:dPt>
            <c:idx val="0"/>
            <c:bubble3D val="0"/>
            <c:spPr>
              <a:solidFill>
                <a:srgbClr val="857766"/>
              </a:solidFill>
            </c:spPr>
          </c:dPt>
          <c:dPt>
            <c:idx val="1"/>
            <c:bubble3D val="0"/>
            <c:spPr>
              <a:solidFill>
                <a:srgbClr val="C5B5AF"/>
              </a:solidFill>
            </c:spPr>
          </c:dPt>
          <c:dPt>
            <c:idx val="2"/>
            <c:bubble3D val="0"/>
            <c:spPr>
              <a:solidFill>
                <a:srgbClr val="FEC766"/>
              </a:solidFill>
            </c:spPr>
          </c:dPt>
          <c:dLbls>
            <c:txPr>
              <a:bodyPr/>
              <a:lstStyle/>
              <a:p>
                <a:pPr>
                  <a:defRPr sz="1400" b="1"/>
                </a:pPr>
                <a:endParaRPr lang="en-US"/>
              </a:p>
            </c:txPr>
            <c:showLegendKey val="0"/>
            <c:showVal val="1"/>
            <c:showCatName val="0"/>
            <c:showSerName val="0"/>
            <c:showPercent val="0"/>
            <c:showBubbleSize val="0"/>
            <c:showLeaderLines val="1"/>
          </c:dLbls>
          <c:cat>
            <c:strRef>
              <c:f>Sheet1!$A$2:$A$4</c:f>
              <c:strCache>
                <c:ptCount val="3"/>
                <c:pt idx="0">
                  <c:v>High-Skill Jobs</c:v>
                </c:pt>
                <c:pt idx="1">
                  <c:v>Low-Skill Jobs</c:v>
                </c:pt>
                <c:pt idx="2">
                  <c:v>Middle-Skill Jobs</c:v>
                </c:pt>
              </c:strCache>
            </c:strRef>
          </c:cat>
          <c:val>
            <c:numRef>
              <c:f>Sheet1!$B$2:$B$4</c:f>
              <c:numCache>
                <c:formatCode>0%</c:formatCode>
                <c:ptCount val="3"/>
                <c:pt idx="0">
                  <c:v>0.25</c:v>
                </c:pt>
                <c:pt idx="1">
                  <c:v>0.2</c:v>
                </c:pt>
                <c:pt idx="2">
                  <c:v>0.55000000000000004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173158042744658"/>
          <c:y val="0.36260034568849625"/>
          <c:w val="0.327805352455943"/>
          <c:h val="0.46217847769028869"/>
        </c:manualLayout>
      </c:layout>
      <c:overlay val="0"/>
      <c:txPr>
        <a:bodyPr/>
        <a:lstStyle/>
        <a:p>
          <a:pPr rtl="0">
            <a:defRPr sz="1200" b="1"/>
          </a:pPr>
          <a:endParaRPr lang="en-US"/>
        </a:p>
      </c:txPr>
    </c:legend>
    <c:plotVisOnly val="1"/>
    <c:dispBlanksAs val="gap"/>
    <c:showDLblsOverMax val="0"/>
  </c:chart>
  <c:spPr>
    <a:solidFill>
      <a:sysClr val="window" lastClr="FFFFFF"/>
    </a:solidFill>
    <a:ln w="25400" cap="flat" cmpd="sng" algn="ctr">
      <a:solidFill>
        <a:sysClr val="windowText" lastClr="000000"/>
      </a:solidFill>
      <a:prstDash val="solid"/>
    </a:ln>
    <a:effectLst/>
  </c:spPr>
  <c:txPr>
    <a:bodyPr/>
    <a:lstStyle/>
    <a:p>
      <a:pPr>
        <a:defRPr>
          <a:solidFill>
            <a:sysClr val="windowText" lastClr="000000"/>
          </a:solidFill>
          <a:latin typeface="+mn-lt"/>
          <a:ea typeface="+mn-ea"/>
          <a:cs typeface="+mn-cs"/>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sz="1600"/>
            </a:pPr>
            <a:r>
              <a:rPr lang="en-US" sz="1600" dirty="0"/>
              <a:t>Share of Indiana Jobs by Skill Level, 2006-2016</a:t>
            </a:r>
          </a:p>
        </c:rich>
      </c:tx>
      <c:layout/>
      <c:overlay val="0"/>
    </c:title>
    <c:autoTitleDeleted val="0"/>
    <c:plotArea>
      <c:layout/>
      <c:pieChart>
        <c:varyColors val="1"/>
        <c:ser>
          <c:idx val="0"/>
          <c:order val="0"/>
          <c:tx>
            <c:strRef>
              <c:f>Sheet1!$B$9</c:f>
              <c:strCache>
                <c:ptCount val="1"/>
                <c:pt idx="0">
                  <c:v>2006-2016</c:v>
                </c:pt>
              </c:strCache>
            </c:strRef>
          </c:tx>
          <c:dPt>
            <c:idx val="0"/>
            <c:bubble3D val="0"/>
            <c:spPr>
              <a:solidFill>
                <a:srgbClr val="857766"/>
              </a:solidFill>
            </c:spPr>
          </c:dPt>
          <c:dPt>
            <c:idx val="1"/>
            <c:bubble3D val="0"/>
            <c:spPr>
              <a:solidFill>
                <a:srgbClr val="C5B5AF"/>
              </a:solidFill>
            </c:spPr>
          </c:dPt>
          <c:dPt>
            <c:idx val="2"/>
            <c:bubble3D val="0"/>
            <c:spPr>
              <a:solidFill>
                <a:srgbClr val="FEC766"/>
              </a:solidFill>
            </c:spPr>
          </c:dPt>
          <c:dLbls>
            <c:txPr>
              <a:bodyPr/>
              <a:lstStyle/>
              <a:p>
                <a:pPr>
                  <a:defRPr sz="1400" b="1"/>
                </a:pPr>
                <a:endParaRPr lang="en-US"/>
              </a:p>
            </c:txPr>
            <c:showLegendKey val="0"/>
            <c:showVal val="1"/>
            <c:showCatName val="0"/>
            <c:showSerName val="0"/>
            <c:showPercent val="0"/>
            <c:showBubbleSize val="0"/>
            <c:showLeaderLines val="1"/>
          </c:dLbls>
          <c:cat>
            <c:strRef>
              <c:f>Sheet1!$A$10:$A$12</c:f>
              <c:strCache>
                <c:ptCount val="3"/>
                <c:pt idx="0">
                  <c:v>High-Skill Jobs</c:v>
                </c:pt>
                <c:pt idx="1">
                  <c:v>Low-Skill Jobs</c:v>
                </c:pt>
                <c:pt idx="2">
                  <c:v>Middle-Skill Jobs</c:v>
                </c:pt>
              </c:strCache>
            </c:strRef>
          </c:cat>
          <c:val>
            <c:numRef>
              <c:f>Sheet1!$B$10:$B$12</c:f>
              <c:numCache>
                <c:formatCode>0%</c:formatCode>
                <c:ptCount val="3"/>
                <c:pt idx="0">
                  <c:v>0.26</c:v>
                </c:pt>
                <c:pt idx="1">
                  <c:v>0.24</c:v>
                </c:pt>
                <c:pt idx="2">
                  <c:v>0.5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636505566114567"/>
          <c:y val="0.36727898341975546"/>
          <c:w val="0.28903724318942892"/>
          <c:h val="0.43597048844504194"/>
        </c:manualLayout>
      </c:layout>
      <c:overlay val="0"/>
      <c:txPr>
        <a:bodyPr/>
        <a:lstStyle/>
        <a:p>
          <a:pPr>
            <a:defRPr sz="1200" b="1"/>
          </a:pPr>
          <a:endParaRPr lang="en-U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44170F0-2563-497E-82CB-480C66746999}" type="datetimeFigureOut">
              <a:rPr lang="en-US" smtClean="0"/>
              <a:t>1/23/2013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9607BA9-17A3-4172-8F64-60C8FA6D7737}" type="slidenum">
              <a:rPr lang="en-US" smtClean="0"/>
              <a:t>‹#›</a:t>
            </a:fld>
            <a:endParaRPr lang="en-US"/>
          </a:p>
        </p:txBody>
      </p:sp>
    </p:spTree>
    <p:extLst>
      <p:ext uri="{BB962C8B-B14F-4D97-AF65-F5344CB8AC3E}">
        <p14:creationId xmlns:p14="http://schemas.microsoft.com/office/powerpoint/2010/main" val="2119030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62D8B68-9F7D-4914-BBC6-4E5D203E2EBE}" type="datetimeFigureOut">
              <a:rPr lang="en-US" smtClean="0"/>
              <a:t>1/23/2013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399285A-57B9-4495-8377-5E998DB0580F}" type="slidenum">
              <a:rPr lang="en-US" smtClean="0"/>
              <a:t>‹#›</a:t>
            </a:fld>
            <a:endParaRPr lang="en-US" dirty="0"/>
          </a:p>
        </p:txBody>
      </p:sp>
    </p:spTree>
    <p:extLst>
      <p:ext uri="{BB962C8B-B14F-4D97-AF65-F5344CB8AC3E}">
        <p14:creationId xmlns:p14="http://schemas.microsoft.com/office/powerpoint/2010/main" val="137020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kirkwood.edu/pdf/uploaded/832/gap_brochure.pdf"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nfwsolutions.org/our-strategy" TargetMode="External"/><Relationship Id="rId4" Type="http://schemas.openxmlformats.org/officeDocument/2006/relationships/hyperlink" Target="http://nfwsolutions.org/sites/default/files/NFWS_brochure_HR_061011.pdf"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kirkwood.edu/pdf/uploaded/832/gap_brochure.pdf"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nfwsolutions.org/our-strategy" TargetMode="External"/><Relationship Id="rId4" Type="http://schemas.openxmlformats.org/officeDocument/2006/relationships/hyperlink" Target="http://nfwsolutions.org/sites/default/files/NFWS_brochure_HR_061011.pdf"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a:t>
            </a:fld>
            <a:endParaRPr lang="en-US" dirty="0"/>
          </a:p>
        </p:txBody>
      </p:sp>
    </p:spTree>
    <p:extLst>
      <p:ext uri="{BB962C8B-B14F-4D97-AF65-F5344CB8AC3E}">
        <p14:creationId xmlns:p14="http://schemas.microsoft.com/office/powerpoint/2010/main" val="2299086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Dark Gray is the 2005 Work force, Yellow</a:t>
            </a:r>
            <a:r>
              <a:rPr lang="en-US" baseline="0" dirty="0" smtClean="0"/>
              <a:t> are NEW workers coming into the workforce. </a:t>
            </a:r>
          </a:p>
          <a:p>
            <a:endParaRPr lang="en-US" baseline="0" dirty="0" smtClean="0"/>
          </a:p>
          <a:p>
            <a:r>
              <a:rPr lang="en-US" baseline="0" dirty="0" smtClean="0"/>
              <a:t>Take away, WORKING ADULTS HAVE TO BE PART OF THE SOLUTION! </a:t>
            </a:r>
          </a:p>
          <a:p>
            <a:endParaRPr lang="en-US" dirty="0" smtClean="0"/>
          </a:p>
          <a:p>
            <a:r>
              <a:rPr lang="en-US" dirty="0" smtClean="0"/>
              <a:t>Calculated</a:t>
            </a:r>
            <a:r>
              <a:rPr lang="en-US" baseline="0" dirty="0" smtClean="0"/>
              <a:t> by the National Skills Coalition using population projections from RAND California Statistics. </a:t>
            </a:r>
          </a:p>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10</a:t>
            </a:fld>
            <a:endParaRPr lang="en-US" dirty="0"/>
          </a:p>
        </p:txBody>
      </p:sp>
    </p:spTree>
    <p:extLst>
      <p:ext uri="{BB962C8B-B14F-4D97-AF65-F5344CB8AC3E}">
        <p14:creationId xmlns:p14="http://schemas.microsoft.com/office/powerpoint/2010/main" val="2316189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11</a:t>
            </a:fld>
            <a:endParaRPr lang="en-US" dirty="0"/>
          </a:p>
        </p:txBody>
      </p:sp>
    </p:spTree>
    <p:extLst>
      <p:ext uri="{BB962C8B-B14F-4D97-AF65-F5344CB8AC3E}">
        <p14:creationId xmlns:p14="http://schemas.microsoft.com/office/powerpoint/2010/main" val="2378792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12</a:t>
            </a:fld>
            <a:endParaRPr lang="en-US" dirty="0"/>
          </a:p>
        </p:txBody>
      </p:sp>
    </p:spTree>
    <p:extLst>
      <p:ext uri="{BB962C8B-B14F-4D97-AF65-F5344CB8AC3E}">
        <p14:creationId xmlns:p14="http://schemas.microsoft.com/office/powerpoint/2010/main" val="112594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13</a:t>
            </a:fld>
            <a:endParaRPr lang="en-US" dirty="0"/>
          </a:p>
        </p:txBody>
      </p:sp>
    </p:spTree>
    <p:extLst>
      <p:ext uri="{BB962C8B-B14F-4D97-AF65-F5344CB8AC3E}">
        <p14:creationId xmlns:p14="http://schemas.microsoft.com/office/powerpoint/2010/main" val="2118804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expand upon</a:t>
            </a:r>
            <a:r>
              <a:rPr lang="en-US" baseline="0" dirty="0" smtClean="0"/>
              <a:t> what the resolution does when discussing this:</a:t>
            </a:r>
          </a:p>
          <a:p>
            <a:r>
              <a:rPr lang="en-US" dirty="0" smtClean="0">
                <a:effectLst/>
              </a:rPr>
              <a:t>SECTION 1. That the Indiana Senate urges the governing bodies of the Workforce Investment State Plan, the Adult Basic Education State Plan, and the Career and Technical Education State Plan to amend their plans to create an assessment of industry recognized, objectively assessed credentials of middle-skills occupations in industries that are essential to Indiana's economy and the education and training programs in Indiana that train workers to earn these credentials; to identify gaps in which training programs do not exist for specified credentials or fall short of adequately preparing workers for specified credentials; to develop recommendations to close these identified gaps; to monitor completion of this assessment and development of these recommendations; and to review and, if considered appropriate, revise the recommendations.</a:t>
            </a:r>
            <a:br>
              <a:rPr lang="en-US" dirty="0" smtClean="0">
                <a:effectLst/>
              </a:rPr>
            </a:br>
            <a:r>
              <a:rPr lang="en-US" dirty="0" smtClean="0">
                <a:effectLst/>
              </a:rPr>
              <a:t>SECTION 2. That the Indiana Senate urges the Education Roundtable to consider the importance of industry recognized standards and assessments for middle-skills industry clusters and the alignment of education and training programs with these standards and assessments.</a:t>
            </a:r>
            <a:br>
              <a:rPr lang="en-US" dirty="0" smtClean="0">
                <a:effectLst/>
              </a:rPr>
            </a:br>
            <a:r>
              <a:rPr lang="en-US" dirty="0" smtClean="0">
                <a:effectLst/>
              </a:rPr>
              <a:t>SECTION 3. That the Indiana Senate urges the State Workforce Innovation Council to amend its bylaws to expand the purposes of its Education Review Committee to include the development, implementation, and review of career pathways and the assessment of skill standards.</a:t>
            </a:r>
            <a:br>
              <a:rPr lang="en-US" dirty="0" smtClean="0">
                <a:effectLst/>
              </a:rPr>
            </a:br>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14</a:t>
            </a:fld>
            <a:endParaRPr lang="en-US" dirty="0"/>
          </a:p>
        </p:txBody>
      </p:sp>
    </p:spTree>
    <p:extLst>
      <p:ext uri="{BB962C8B-B14F-4D97-AF65-F5344CB8AC3E}">
        <p14:creationId xmlns:p14="http://schemas.microsoft.com/office/powerpoint/2010/main" val="2118804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IDAs</a:t>
            </a:r>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Individual Development Accounts (IDAs) are matched savings accounts that enable low- to moderate-income individuals to save money and build financial assets for the specified purposes of purchasing a home, paying for postsecondary education expenses, or starting a small business. The match incentive is similar to that of an employer match for 401(k) contributions. Currently Indiana’s IDA program offers a minimum 3:1 match, which means for every dollar saved, IDA participants will receive at least a three dollar match on their deposit—up to $900 a year</a:t>
            </a:r>
            <a:r>
              <a:rPr lang="en-US" sz="1200" kern="1200" baseline="0" dirty="0" smtClean="0">
                <a:solidFill>
                  <a:schemeClr val="tx1"/>
                </a:solidFill>
                <a:effectLst/>
                <a:latin typeface="+mn-lt"/>
                <a:ea typeface="+mn-ea"/>
                <a:cs typeface="+mn-cs"/>
              </a:rPr>
              <a:t> for four years.</a:t>
            </a:r>
            <a:r>
              <a:rPr lang="en-US" sz="1200" kern="1200" dirty="0" smtClean="0">
                <a:solidFill>
                  <a:schemeClr val="tx1"/>
                </a:solidFill>
                <a:effectLst/>
                <a:latin typeface="+mn-lt"/>
                <a:ea typeface="+mn-ea"/>
                <a:cs typeface="+mn-cs"/>
              </a:rPr>
              <a:t> However, state statute allows accounts to be matched up to 6:1, if additional funds are available. </a:t>
            </a:r>
          </a:p>
          <a:p>
            <a:pPr defTabSz="931774">
              <a:defRPr/>
            </a:pPr>
            <a:endParaRPr lang="en-US" dirty="0" smtClean="0"/>
          </a:p>
          <a:p>
            <a:pPr defTabSz="931774">
              <a:defRPr/>
            </a:pPr>
            <a:r>
              <a:rPr lang="en-US" dirty="0" smtClean="0"/>
              <a:t>IDA administrators</a:t>
            </a:r>
            <a:r>
              <a:rPr lang="en-US" baseline="0" dirty="0" smtClean="0"/>
              <a:t> are 501c3 organizations (approximately 30 that cover 80% of the state) that provide financial education ( 8 hours per participant free of charge) and support to IDA clients by helping them in planning and achieving their asset development goals. </a:t>
            </a:r>
          </a:p>
          <a:p>
            <a:pPr defTabSz="931774">
              <a:defRPr/>
            </a:pPr>
            <a:endParaRPr lang="en-US" dirty="0" smtClean="0"/>
          </a:p>
          <a:p>
            <a:pPr defTabSz="931774">
              <a:defRPr/>
            </a:pPr>
            <a:r>
              <a:rPr lang="en-US" dirty="0" smtClean="0"/>
              <a:t>IDAs</a:t>
            </a:r>
            <a:r>
              <a:rPr lang="en-US" baseline="0" dirty="0" smtClean="0"/>
              <a:t> are supported on the state level by a line item as well as tax credits. The Indiana Housing and Community Development Authority sells tax credits to reduce a business tax liability.  Foundations can partner with a bank. Have the bank purchase tax credits and then provide additional match money for the accounts leveraging both groups money and making it go further. It costs $5,500 to support 1 IDA account. </a:t>
            </a:r>
          </a:p>
          <a:p>
            <a:pPr defTabSz="931774">
              <a:defRPr/>
            </a:pPr>
            <a:r>
              <a:rPr lang="en-US" baseline="0" dirty="0" smtClean="0"/>
              <a:t/>
            </a:r>
            <a:br>
              <a:rPr lang="en-US" baseline="0" dirty="0" smtClean="0"/>
            </a:br>
            <a:r>
              <a:rPr lang="en-US" baseline="0" dirty="0" smtClean="0"/>
              <a:t>If interested in IDAs they should contact Jackie Troy at IHCDA at 317-232-3560</a:t>
            </a:r>
            <a:endParaRPr lang="en-US" dirty="0" smtClean="0"/>
          </a:p>
          <a:p>
            <a:pPr defTabSz="931774">
              <a:defRPr/>
            </a:pPr>
            <a:endParaRPr lang="en-US" dirty="0" smtClean="0"/>
          </a:p>
          <a:p>
            <a:pPr defTabSz="931774">
              <a:defRPr/>
            </a:pPr>
            <a:r>
              <a:rPr lang="en-US" dirty="0" smtClean="0"/>
              <a:t>Funding</a:t>
            </a:r>
            <a:r>
              <a:rPr lang="en-US" baseline="0" dirty="0" smtClean="0"/>
              <a:t> pilots is great, but what community based training programs need now more than ever is support for existing programs that have been and continue to be successful, rather than putting a lot of money into new programs. </a:t>
            </a:r>
          </a:p>
          <a:p>
            <a:pPr defTabSz="931774">
              <a:defRPr/>
            </a:pPr>
            <a:endParaRPr lang="en-US" baseline="0" dirty="0" smtClean="0"/>
          </a:p>
          <a:p>
            <a:pPr defTabSz="931774">
              <a:defRPr/>
            </a:pPr>
            <a:r>
              <a:rPr lang="en-US" baseline="0" dirty="0" smtClean="0"/>
              <a:t>Examples of community based training are: </a:t>
            </a:r>
          </a:p>
          <a:p>
            <a:pPr defTabSz="931774">
              <a:defRPr/>
            </a:pPr>
            <a:r>
              <a:rPr lang="en-US" baseline="0" dirty="0" smtClean="0"/>
              <a:t>1. Jobworks (northern Indiana)</a:t>
            </a:r>
          </a:p>
          <a:p>
            <a:pPr defTabSz="931774">
              <a:defRPr/>
            </a:pPr>
            <a:r>
              <a:rPr lang="en-US" baseline="0" dirty="0" smtClean="0"/>
              <a:t>2. Training Inc., River Valley Resources, and RecycleForce in Central Indiana</a:t>
            </a:r>
            <a:br>
              <a:rPr lang="en-US" baseline="0" dirty="0" smtClean="0"/>
            </a:br>
            <a:r>
              <a:rPr lang="en-US" baseline="0" dirty="0" smtClean="0"/>
              <a:t>3. River Valley Resources in southern Indiana as well. </a:t>
            </a:r>
          </a:p>
          <a:p>
            <a:pPr defTabSz="931774">
              <a:defRPr/>
            </a:pPr>
            <a:endParaRPr lang="en-US" dirty="0" smtClean="0"/>
          </a:p>
          <a:p>
            <a:pPr defTabSz="931774">
              <a:defRPr/>
            </a:pPr>
            <a:r>
              <a:rPr lang="en-US" dirty="0" smtClean="0"/>
              <a:t>IDAs</a:t>
            </a:r>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Individual Development Accounts (IDAs) are matched savings accounts that enable low- to moderate-income individuals to save money and build financial assets for the specified purposes of purchasing a home, paying for postsecondary education expenses, or starting a small business. The match incentive is similar to that of an employer match for 401(k) contributions. Currently Indiana’s IDA program offers a minimum 3:1 match, which means for every dollar saved, IDA participants will receive at least a three dollar match on their deposit—up to $900 a year</a:t>
            </a:r>
            <a:r>
              <a:rPr lang="en-US" sz="1200" kern="1200" baseline="0" dirty="0" smtClean="0">
                <a:solidFill>
                  <a:schemeClr val="tx1"/>
                </a:solidFill>
                <a:effectLst/>
                <a:latin typeface="+mn-lt"/>
                <a:ea typeface="+mn-ea"/>
                <a:cs typeface="+mn-cs"/>
              </a:rPr>
              <a:t> for four years.</a:t>
            </a:r>
            <a:r>
              <a:rPr lang="en-US" sz="1200" kern="1200" dirty="0" smtClean="0">
                <a:solidFill>
                  <a:schemeClr val="tx1"/>
                </a:solidFill>
                <a:effectLst/>
                <a:latin typeface="+mn-lt"/>
                <a:ea typeface="+mn-ea"/>
                <a:cs typeface="+mn-cs"/>
              </a:rPr>
              <a:t> However, state statute allows accounts to be matched up to 6:1, if additional funds are available. </a:t>
            </a:r>
          </a:p>
          <a:p>
            <a:pPr defTabSz="931774">
              <a:defRPr/>
            </a:pPr>
            <a:endParaRPr lang="en-US" dirty="0" smtClean="0"/>
          </a:p>
          <a:p>
            <a:pPr defTabSz="931774">
              <a:defRPr/>
            </a:pPr>
            <a:r>
              <a:rPr lang="en-US" dirty="0" smtClean="0"/>
              <a:t>IDA administrators</a:t>
            </a:r>
            <a:r>
              <a:rPr lang="en-US" baseline="0" dirty="0" smtClean="0"/>
              <a:t> are 501c3 organizations (approximately 30 that cover 80% of the state) that provide financial education ( 8 hours per participant free of charge) and support to IDA clients by helping them in planning and achieving their asset development goals. </a:t>
            </a:r>
          </a:p>
          <a:p>
            <a:pPr defTabSz="931774">
              <a:defRPr/>
            </a:pPr>
            <a:endParaRPr lang="en-US" dirty="0" smtClean="0"/>
          </a:p>
          <a:p>
            <a:pPr defTabSz="931774">
              <a:defRPr/>
            </a:pPr>
            <a:r>
              <a:rPr lang="en-US" dirty="0" smtClean="0"/>
              <a:t>IDAs</a:t>
            </a:r>
            <a:r>
              <a:rPr lang="en-US" baseline="0" dirty="0" smtClean="0"/>
              <a:t> are supported on the state level by a line item as well as tax credits. The Indiana Housing and Community Development Authority sells tax credits to reduce a business tax liability.  Foundations can partner with a bank. Have the bank purchase tax credits and then provide additional match money for the accounts leveraging both groups money and making it go further. It costs $5,500 to support 1 IDA account. </a:t>
            </a:r>
          </a:p>
          <a:p>
            <a:pPr defTabSz="931774">
              <a:defRPr/>
            </a:pPr>
            <a:r>
              <a:rPr lang="en-US" baseline="0" dirty="0" smtClean="0"/>
              <a:t/>
            </a:r>
            <a:br>
              <a:rPr lang="en-US" baseline="0" dirty="0" smtClean="0"/>
            </a:br>
            <a:r>
              <a:rPr lang="en-US" baseline="0" dirty="0" smtClean="0"/>
              <a:t>If interested in IDAs they should contact Jackie Troy at IHCDA at 317-232-3560</a:t>
            </a:r>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15</a:t>
            </a:fld>
            <a:endParaRPr lang="en-US" dirty="0"/>
          </a:p>
        </p:txBody>
      </p:sp>
    </p:spTree>
    <p:extLst>
      <p:ext uri="{BB962C8B-B14F-4D97-AF65-F5344CB8AC3E}">
        <p14:creationId xmlns:p14="http://schemas.microsoft.com/office/powerpoint/2010/main" val="307010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Contact</a:t>
            </a:r>
            <a:r>
              <a:rPr lang="en-US" b="0" baseline="0" dirty="0" smtClean="0"/>
              <a:t> the Indiana Literacy Association for more information about the needs in your area. </a:t>
            </a:r>
            <a:endParaRPr lang="en-US" b="0" dirty="0" smtClean="0"/>
          </a:p>
          <a:p>
            <a:pPr defTabSz="931774">
              <a:defRPr/>
            </a:pPr>
            <a:r>
              <a:rPr lang="en-US" b="0" dirty="0" smtClean="0"/>
              <a:t>Indy=</a:t>
            </a:r>
            <a:r>
              <a:rPr lang="en-US" b="0" baseline="0" dirty="0" smtClean="0"/>
              <a:t> </a:t>
            </a:r>
            <a:r>
              <a:rPr lang="en-US" b="0" baseline="0" dirty="0" err="1" smtClean="0"/>
              <a:t>IndyReads</a:t>
            </a:r>
            <a:endParaRPr lang="en-US" b="0" baseline="0" dirty="0" smtClean="0"/>
          </a:p>
          <a:p>
            <a:pPr defTabSz="931774">
              <a:defRPr/>
            </a:pPr>
            <a:r>
              <a:rPr lang="en-US" b="0" baseline="0" dirty="0" smtClean="0"/>
              <a:t>Merrillville=</a:t>
            </a:r>
          </a:p>
          <a:p>
            <a:pPr defTabSz="931774">
              <a:defRPr/>
            </a:pPr>
            <a:r>
              <a:rPr lang="en-US" b="0" baseline="0" dirty="0" smtClean="0"/>
              <a:t>Ft. Wayne=</a:t>
            </a:r>
          </a:p>
          <a:p>
            <a:pPr defTabSz="931774">
              <a:defRPr/>
            </a:pPr>
            <a:r>
              <a:rPr lang="en-US" b="0" baseline="0" dirty="0" smtClean="0"/>
              <a:t>Columbus= </a:t>
            </a:r>
          </a:p>
          <a:p>
            <a:pPr defTabSz="931774">
              <a:defRPr/>
            </a:pPr>
            <a:r>
              <a:rPr lang="en-US" b="0" baseline="0" dirty="0" smtClean="0"/>
              <a:t>Evansville=</a:t>
            </a:r>
          </a:p>
          <a:p>
            <a:pPr defTabSz="931774">
              <a:defRPr/>
            </a:pPr>
            <a:endParaRPr lang="en-US" b="0" dirty="0" smtClean="0"/>
          </a:p>
          <a:p>
            <a:pPr defTabSz="931774">
              <a:defRPr/>
            </a:pPr>
            <a:endParaRPr lang="en-US" b="0" dirty="0" smtClean="0"/>
          </a:p>
          <a:p>
            <a:pPr defTabSz="931774">
              <a:defRPr/>
            </a:pPr>
            <a:endParaRPr lang="en-US" b="0" dirty="0" smtClean="0"/>
          </a:p>
          <a:p>
            <a:pPr defTabSz="931774">
              <a:defRPr/>
            </a:pPr>
            <a:r>
              <a:rPr lang="en-US" b="0" dirty="0" smtClean="0"/>
              <a:t>Sector</a:t>
            </a:r>
            <a:r>
              <a:rPr lang="en-US" b="0" baseline="0" dirty="0" smtClean="0"/>
              <a:t> Partnership </a:t>
            </a:r>
            <a:r>
              <a:rPr lang="en-US" b="0" dirty="0" smtClean="0"/>
              <a:t> (Also called “Sector</a:t>
            </a:r>
            <a:r>
              <a:rPr lang="en-US" b="0" baseline="0" dirty="0" smtClean="0"/>
              <a:t> Work, Sectorial </a:t>
            </a:r>
            <a:r>
              <a:rPr lang="en-US" b="0" dirty="0" smtClean="0"/>
              <a:t>Initiatives, Industry Partnerships”, to name just a few) </a:t>
            </a:r>
            <a:r>
              <a:rPr lang="en-US" b="0" baseline="0" dirty="0" smtClean="0"/>
              <a:t> are usually funded by foundations and public agencies. In addition </a:t>
            </a:r>
            <a:r>
              <a:rPr lang="en-US" b="0" dirty="0" smtClean="0"/>
              <a:t>Community Foundations work really well as intermediaries in</a:t>
            </a:r>
            <a:r>
              <a:rPr lang="en-US" b="0" baseline="0" dirty="0" smtClean="0"/>
              <a:t> Sector partnerships.  (</a:t>
            </a:r>
            <a:r>
              <a:rPr lang="en-US" b="1" baseline="0" dirty="0" smtClean="0"/>
              <a:t>Within sector work there are a variety of levels of giving possible (30-40,000 for research on how state can benefit from sector work, policy work, medium funding level to support planning, implementation, and a small amount of money could go toward training individual workers)</a:t>
            </a:r>
            <a:endParaRPr lang="en-US" b="1" dirty="0" smtClean="0"/>
          </a:p>
          <a:p>
            <a:pPr marL="174708" indent="-174708" defTabSz="931774">
              <a:buFontTx/>
              <a:buChar char="-"/>
              <a:defRPr/>
            </a:pPr>
            <a:r>
              <a:rPr lang="en-US" b="1" baseline="0" dirty="0" smtClean="0"/>
              <a:t>Local and Regional foundations in many communities </a:t>
            </a:r>
            <a:r>
              <a:rPr lang="en-US" b="0" baseline="0" dirty="0" smtClean="0"/>
              <a:t>also have played important roles in building capacity for sector initiatives. Boston Foundation  provided support but also linked the program with policy makers. In Penn and Mich, resources have been provided for planning, implementing, but also for the learning among the leaders of sector work in order to improve capacity. Training has also been funded of course. </a:t>
            </a:r>
          </a:p>
          <a:p>
            <a:pPr marL="174708" lvl="1" indent="-174708" defTabSz="931774">
              <a:buFontTx/>
              <a:buChar char="-"/>
              <a:defRPr/>
            </a:pPr>
            <a:r>
              <a:rPr lang="en-US" dirty="0" smtClean="0"/>
              <a:t>For example, Pennsylvania has nearly eighty partnerships serving more than six thousand firms across the Commonwealth, and more than 70,000 workers have received training and related services as part of the program. </a:t>
            </a:r>
          </a:p>
          <a:p>
            <a:pPr marL="174708" lvl="1" indent="-174708" defTabSz="931774">
              <a:buFontTx/>
              <a:buChar char="-"/>
              <a:defRPr/>
            </a:pPr>
            <a:r>
              <a:rPr lang="en-US" dirty="0" smtClean="0"/>
              <a:t>Although Congress established a sector grant program as part of the recently reauthorized</a:t>
            </a:r>
            <a:r>
              <a:rPr lang="en-US" baseline="0" dirty="0" smtClean="0"/>
              <a:t> </a:t>
            </a:r>
            <a:r>
              <a:rPr lang="en-US" dirty="0" smtClean="0"/>
              <a:t>Trade Adjustment Assistance (TAA) program, this program is only available for communities</a:t>
            </a:r>
            <a:r>
              <a:rPr lang="en-US" baseline="0" dirty="0" smtClean="0"/>
              <a:t> </a:t>
            </a:r>
            <a:r>
              <a:rPr lang="en-US" dirty="0" smtClean="0"/>
              <a:t>impacted by foreign trade and it has not yet been funded. WIA does not explicitly support</a:t>
            </a:r>
            <a:r>
              <a:rPr lang="en-US" baseline="0" dirty="0" smtClean="0"/>
              <a:t> </a:t>
            </a:r>
            <a:r>
              <a:rPr lang="en-US" dirty="0" smtClean="0"/>
              <a:t>sector partnerships, meaning that there is limited federal support for these initiatives, and</a:t>
            </a:r>
            <a:r>
              <a:rPr lang="en-US" baseline="0" dirty="0" smtClean="0"/>
              <a:t> </a:t>
            </a:r>
            <a:r>
              <a:rPr lang="en-US" dirty="0" smtClean="0"/>
              <a:t> coordination between sector programs and other elements of the workforce system can</a:t>
            </a:r>
            <a:r>
              <a:rPr lang="en-US" baseline="0" dirty="0" smtClean="0"/>
              <a:t> </a:t>
            </a:r>
            <a:r>
              <a:rPr lang="en-US" dirty="0" smtClean="0"/>
              <a:t>sometimes be limited as a result.  Making the role of FOUNDATIONS that much more vital. Should a</a:t>
            </a:r>
            <a:r>
              <a:rPr lang="en-US" baseline="0" dirty="0" smtClean="0"/>
              <a:t> SECTORS ACT ever pass, there may be a role for foundations to provide </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16</a:t>
            </a:fld>
            <a:endParaRPr lang="en-US" dirty="0"/>
          </a:p>
        </p:txBody>
      </p:sp>
    </p:spTree>
    <p:extLst>
      <p:ext uri="{BB962C8B-B14F-4D97-AF65-F5344CB8AC3E}">
        <p14:creationId xmlns:p14="http://schemas.microsoft.com/office/powerpoint/2010/main" val="1200610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be eligible, the Continuing Education program itself must offer one of the following:</a:t>
            </a:r>
            <a:endParaRPr lang="en-US" dirty="0"/>
          </a:p>
          <a:p>
            <a:r>
              <a:rPr lang="en-US" dirty="0"/>
              <a:t>Credential or certification, State, national, or locally recognized certificate, Preparation for a professional exam/licensure, Endorsement to existing credential/license</a:t>
            </a:r>
          </a:p>
          <a:p>
            <a:r>
              <a:rPr lang="en-US" b="1" dirty="0"/>
              <a:t>Why offer Gap Tuition Assistance?</a:t>
            </a:r>
            <a:r>
              <a:rPr lang="en-US" dirty="0"/>
              <a:t> Non-credit certificate programs are not eligible for federal financial aid. This program fills the gap in providing resources to populations that would otherwise not be able to afford training.  See Kirkwood Community College, it was established by law because it has a state appropriation, but that isn’t necessary to do it. </a:t>
            </a:r>
            <a:endParaRPr lang="en-US" b="1" dirty="0" smtClean="0"/>
          </a:p>
          <a:p>
            <a:r>
              <a:rPr lang="en-US" dirty="0" smtClean="0">
                <a:hlinkClick r:id="rId3"/>
              </a:rPr>
              <a:t>http://www.kirkwood.edu/pdf/uploaded/832/gap_brochure.pdf</a:t>
            </a:r>
            <a:endParaRPr lang="en-US" b="1" dirty="0" smtClean="0"/>
          </a:p>
          <a:p>
            <a:endParaRPr lang="en-US" b="1" dirty="0" smtClean="0"/>
          </a:p>
          <a:p>
            <a:r>
              <a:rPr lang="en-US" b="1" dirty="0" smtClean="0"/>
              <a:t>National Fund</a:t>
            </a:r>
            <a:r>
              <a:rPr lang="en-US" b="1" baseline="0" dirty="0" smtClean="0"/>
              <a:t> for Workforce Solutions:  (WILL BE PASSING OUT 10 page brochure about this) </a:t>
            </a:r>
          </a:p>
          <a:p>
            <a:r>
              <a:rPr lang="en-US" dirty="0"/>
              <a:t>Involving nearly 300 funders the National Fund is working to bring to national scale, and evaluate, new ways to prepare workers - who don't have the needed skills - for careers that can support them and their families. The approach varies from community to community, and from industry sector to industry sector. What every National Fund site has in common though is intensive collaboration with employers and a keen focus on cultivating employee skills and career advancement.</a:t>
            </a:r>
          </a:p>
          <a:p>
            <a:pPr defTabSz="931774">
              <a:defRPr/>
            </a:pPr>
            <a:r>
              <a:rPr lang="en-US" dirty="0"/>
              <a:t>The National Fund is dedicated to preparing jobseekers and employees for a career, not just a job. The National Fund brings together local and regional leaders from the private, public, and nonprofit sectors to spark and drive innovation. They work hand-in-hand to create practices and systems that can help employers and employees succeed in a post-recession economy.</a:t>
            </a:r>
            <a:r>
              <a:rPr lang="en-US" sz="1400" dirty="0"/>
              <a:t>  </a:t>
            </a:r>
            <a:r>
              <a:rPr lang="en-US" dirty="0">
                <a:solidFill>
                  <a:srgbClr val="FF0000"/>
                </a:solidFill>
              </a:rPr>
              <a:t>(print brochures: </a:t>
            </a:r>
            <a:r>
              <a:rPr lang="en-US" dirty="0">
                <a:hlinkClick r:id="rId4"/>
              </a:rPr>
              <a:t>http://nfwsolutions.org/sites/default/files/NFWS_brochure_HR_061011.pdf</a:t>
            </a:r>
            <a:r>
              <a:rPr lang="en-US" dirty="0"/>
              <a:t>)</a:t>
            </a:r>
          </a:p>
          <a:p>
            <a:endParaRPr lang="en-US" dirty="0"/>
          </a:p>
          <a:p>
            <a:r>
              <a:rPr lang="en-US" dirty="0"/>
              <a:t>Five strategies guide how National Fund sites put the approach to work: </a:t>
            </a:r>
            <a:r>
              <a:rPr lang="en-US" b="1" dirty="0">
                <a:hlinkClick r:id="rId5"/>
              </a:rPr>
              <a:t>Create regional funding collaboratives</a:t>
            </a:r>
            <a:r>
              <a:rPr lang="en-US" b="1" dirty="0"/>
              <a:t>, </a:t>
            </a:r>
            <a:r>
              <a:rPr lang="en-US" b="1" dirty="0">
                <a:hlinkClick r:id="rId5"/>
              </a:rPr>
              <a:t>Organize workforce partnerships</a:t>
            </a:r>
            <a:r>
              <a:rPr lang="en-US" b="1" dirty="0"/>
              <a:t>, </a:t>
            </a:r>
            <a:r>
              <a:rPr lang="en-US" b="1" dirty="0">
                <a:hlinkClick r:id="rId5"/>
              </a:rPr>
              <a:t>Develop strategies for specific industry sectors</a:t>
            </a:r>
            <a:r>
              <a:rPr lang="en-US" b="1" dirty="0"/>
              <a:t>,</a:t>
            </a:r>
            <a:r>
              <a:rPr lang="en-US" dirty="0"/>
              <a:t> </a:t>
            </a:r>
            <a:r>
              <a:rPr lang="en-US" b="1" dirty="0">
                <a:hlinkClick r:id="rId5"/>
              </a:rPr>
              <a:t>Build career pathways</a:t>
            </a:r>
            <a:r>
              <a:rPr lang="en-US" b="1" dirty="0"/>
              <a:t>, </a:t>
            </a:r>
            <a:r>
              <a:rPr lang="en-US" b="1" dirty="0">
                <a:hlinkClick r:id="rId5"/>
              </a:rPr>
              <a:t>Coordinate local workforce programs</a:t>
            </a:r>
            <a:r>
              <a:rPr lang="en-US" b="1" dirty="0"/>
              <a:t>. </a:t>
            </a:r>
            <a:r>
              <a:rPr lang="en-US" dirty="0"/>
              <a:t>There are two other attributes that are common to every local site:</a:t>
            </a:r>
          </a:p>
          <a:p>
            <a:r>
              <a:rPr lang="en-US" dirty="0"/>
              <a:t>intensive collaboration with employers; and a keen focus on cultivating employee skills and career advancement. </a:t>
            </a:r>
          </a:p>
          <a:p>
            <a:endParaRPr lang="en-US" dirty="0"/>
          </a:p>
          <a:p>
            <a:endParaRPr lang="en-US" b="1" cap="all" dirty="0"/>
          </a:p>
          <a:p>
            <a:r>
              <a:rPr lang="en-US" b="1" cap="all" dirty="0"/>
              <a:t>1. CREATE REGIONAL FUNDING COLLABORATIVES</a:t>
            </a:r>
          </a:p>
          <a:p>
            <a:r>
              <a:rPr lang="en-US" dirty="0"/>
              <a:t>Regional funding collaboratives bring together government agencies, foundations, and other philanthropic organizations to target financial resources and strategic thinking on creating jobs and careers. </a:t>
            </a:r>
            <a:r>
              <a:rPr lang="en-US" b="1" cap="all" dirty="0">
                <a:hlinkClick r:id="rId5"/>
              </a:rPr>
              <a:t>BACK TO TOP</a:t>
            </a:r>
            <a:endParaRPr lang="en-US" dirty="0"/>
          </a:p>
          <a:p>
            <a:r>
              <a:rPr lang="en-US" b="1" cap="all" dirty="0"/>
              <a:t>2. ORGANIZE WORKFORCE PARTNERSHIPS</a:t>
            </a:r>
          </a:p>
          <a:p>
            <a:r>
              <a:rPr lang="en-US" dirty="0"/>
              <a:t>Workforce partnerships create long-term relationships between employers and service providers. They offer job training and career supports that meet the needs of both employees and employers in industry sectors that are central to local economies. Each workforce partnership is different. Some are led by a local community college, others by an employer, some by organized labor, some by the local Workforce Investment Board, and others by community-based </a:t>
            </a:r>
            <a:r>
              <a:rPr lang="en-US" dirty="0" smtClean="0"/>
              <a:t>organizations. BACK</a:t>
            </a:r>
            <a:r>
              <a:rPr lang="en-US" b="1" cap="all" dirty="0" smtClean="0">
                <a:hlinkClick r:id="rId5"/>
              </a:rPr>
              <a:t> </a:t>
            </a:r>
            <a:r>
              <a:rPr lang="en-US" b="1" cap="all" dirty="0">
                <a:hlinkClick r:id="rId5"/>
              </a:rPr>
              <a:t>TO TOP</a:t>
            </a:r>
            <a:endParaRPr lang="en-US" dirty="0"/>
          </a:p>
          <a:p>
            <a:r>
              <a:rPr lang="en-US" b="1" cap="all" dirty="0"/>
              <a:t>3. DEVELOP STRATEGIES FOR SPECIFIC INDUSTRY SECTORS</a:t>
            </a:r>
          </a:p>
          <a:p>
            <a:r>
              <a:rPr lang="en-US" dirty="0"/>
              <a:t>The National Fund approach is sector-specific. For example, the expectations of employers in advanced manufacturing are quite different than those of an employer in health care. By focusing on the sectors that are important to the local economy, workforce partnerships can help employers in a sector save money and resources by sharing training expertise and costs. </a:t>
            </a:r>
            <a:r>
              <a:rPr lang="en-US" b="1" cap="all" dirty="0">
                <a:hlinkClick r:id="rId5"/>
              </a:rPr>
              <a:t>BACK TO TOP</a:t>
            </a:r>
            <a:endParaRPr lang="en-US" dirty="0"/>
          </a:p>
          <a:p>
            <a:r>
              <a:rPr lang="en-US" b="1" cap="all" dirty="0"/>
              <a:t>4. BUILD CAREER PATHWAYS</a:t>
            </a:r>
          </a:p>
          <a:p>
            <a:r>
              <a:rPr lang="en-US" dirty="0"/>
              <a:t>The National Fund is working to create career pathways that, practically in a step-by-step fashion, offer entry-level workers and people seeking employment real opportunities for advancement to jobs that pay good wages. These career pathways are customized for local employers in each industry sector. </a:t>
            </a:r>
            <a:r>
              <a:rPr lang="en-US" b="1" cap="all" dirty="0">
                <a:hlinkClick r:id="rId5"/>
              </a:rPr>
              <a:t>BACK TO TOP</a:t>
            </a:r>
            <a:endParaRPr lang="en-US" dirty="0"/>
          </a:p>
          <a:p>
            <a:r>
              <a:rPr lang="en-US" b="1" cap="all" dirty="0"/>
              <a:t>5. COORDINATE LOCAL WORKFORCE PROGRAMS</a:t>
            </a:r>
          </a:p>
          <a:p>
            <a:r>
              <a:rPr lang="en-US" dirty="0"/>
              <a:t>The National Fund is working to align and coordinate the many programs, organizations, and funding sources that, together, make up a community’s approach to preparing people for new </a:t>
            </a:r>
            <a:r>
              <a:rPr lang="en-US" dirty="0" smtClean="0"/>
              <a:t>careers. BACK</a:t>
            </a:r>
            <a:r>
              <a:rPr lang="en-US" b="1" cap="all" dirty="0" smtClean="0">
                <a:hlinkClick r:id="rId5"/>
              </a:rPr>
              <a:t> </a:t>
            </a:r>
            <a:r>
              <a:rPr lang="en-US" b="1" cap="all" dirty="0">
                <a:hlinkClick r:id="rId5"/>
              </a:rPr>
              <a:t>TO TOP</a:t>
            </a:r>
            <a:endParaRPr lang="en-US" dirty="0"/>
          </a:p>
          <a:p>
            <a:r>
              <a:rPr lang="en-US" dirty="0"/>
              <a:t> </a:t>
            </a:r>
          </a:p>
          <a:p>
            <a:endParaRPr lang="en-US" dirty="0"/>
          </a:p>
          <a:p>
            <a:endParaRPr lang="en-US" dirty="0"/>
          </a:p>
          <a:p>
            <a:endParaRPr lang="en-US" dirty="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17</a:t>
            </a:fld>
            <a:endParaRPr lang="en-US" dirty="0"/>
          </a:p>
        </p:txBody>
      </p:sp>
    </p:spTree>
    <p:extLst>
      <p:ext uri="{BB962C8B-B14F-4D97-AF65-F5344CB8AC3E}">
        <p14:creationId xmlns:p14="http://schemas.microsoft.com/office/powerpoint/2010/main" val="2981626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be eligible, the Continuing Education program itself must offer one of the following:</a:t>
            </a:r>
            <a:endParaRPr lang="en-US" dirty="0"/>
          </a:p>
          <a:p>
            <a:r>
              <a:rPr lang="en-US" dirty="0"/>
              <a:t>Credential or certification, State, national, or locally recognized certificate, Preparation for a professional exam/licensure, Endorsement to existing credential/license</a:t>
            </a:r>
          </a:p>
          <a:p>
            <a:r>
              <a:rPr lang="en-US" b="1" dirty="0"/>
              <a:t>Why offer Gap Tuition Assistance?</a:t>
            </a:r>
            <a:r>
              <a:rPr lang="en-US" dirty="0"/>
              <a:t> Non-credit certificate programs are not eligible for federal financial aid. This program fills the gap in providing resources to populations that would otherwise not be able to afford training.  See Kirkwood Community College, it was established by law because it has a state appropriation, but that isn’t necessary to do it. </a:t>
            </a:r>
            <a:endParaRPr lang="en-US" b="1" dirty="0" smtClean="0"/>
          </a:p>
          <a:p>
            <a:r>
              <a:rPr lang="en-US" dirty="0" smtClean="0">
                <a:hlinkClick r:id="rId3"/>
              </a:rPr>
              <a:t>http://www.kirkwood.edu/pdf/uploaded/832/gap_brochure.pdf</a:t>
            </a:r>
            <a:endParaRPr lang="en-US" b="1" dirty="0" smtClean="0"/>
          </a:p>
          <a:p>
            <a:endParaRPr lang="en-US" b="1" dirty="0" smtClean="0"/>
          </a:p>
          <a:p>
            <a:r>
              <a:rPr lang="en-US" b="1" dirty="0" smtClean="0"/>
              <a:t>National Fund</a:t>
            </a:r>
            <a:r>
              <a:rPr lang="en-US" b="1" baseline="0" dirty="0" smtClean="0"/>
              <a:t> for Workforce Solutions:  (WILL BE PASSING OUT 10 page brochure about this) </a:t>
            </a:r>
          </a:p>
          <a:p>
            <a:r>
              <a:rPr lang="en-US" dirty="0"/>
              <a:t>Involving nearly 300 funders the National Fund is working to bring to national scale, and evaluate, new ways to prepare workers - who don't have the needed skills - for careers that can support them and their families. The approach varies from community to community, and from industry sector to industry sector. What every National Fund site has in common though is intensive collaboration with employers and a keen focus on cultivating employee skills and career advancement.</a:t>
            </a:r>
          </a:p>
          <a:p>
            <a:pPr defTabSz="931774">
              <a:defRPr/>
            </a:pPr>
            <a:r>
              <a:rPr lang="en-US" dirty="0"/>
              <a:t>The National Fund is dedicated to preparing jobseekers and employees for a career, not just a job. The National Fund brings together local and regional leaders from the private, public, and nonprofit sectors to spark and drive innovation. They work hand-in-hand to create practices and systems that can help employers and employees succeed in a post-recession economy.</a:t>
            </a:r>
            <a:r>
              <a:rPr lang="en-US" sz="1400" dirty="0"/>
              <a:t>  </a:t>
            </a:r>
            <a:r>
              <a:rPr lang="en-US" dirty="0">
                <a:solidFill>
                  <a:srgbClr val="FF0000"/>
                </a:solidFill>
              </a:rPr>
              <a:t>(print brochures: </a:t>
            </a:r>
            <a:r>
              <a:rPr lang="en-US" dirty="0">
                <a:hlinkClick r:id="rId4"/>
              </a:rPr>
              <a:t>http://nfwsolutions.org/sites/default/files/NFWS_brochure_HR_061011.pdf</a:t>
            </a:r>
            <a:r>
              <a:rPr lang="en-US" dirty="0"/>
              <a:t>)</a:t>
            </a:r>
          </a:p>
          <a:p>
            <a:endParaRPr lang="en-US" dirty="0"/>
          </a:p>
          <a:p>
            <a:r>
              <a:rPr lang="en-US" dirty="0"/>
              <a:t>Five strategies guide how National Fund sites put the approach to work: </a:t>
            </a:r>
            <a:r>
              <a:rPr lang="en-US" b="1" dirty="0">
                <a:hlinkClick r:id="rId5"/>
              </a:rPr>
              <a:t>Create regional funding collaboratives</a:t>
            </a:r>
            <a:r>
              <a:rPr lang="en-US" b="1" dirty="0"/>
              <a:t>, </a:t>
            </a:r>
            <a:r>
              <a:rPr lang="en-US" b="1" dirty="0">
                <a:hlinkClick r:id="rId5"/>
              </a:rPr>
              <a:t>Organize workforce partnerships</a:t>
            </a:r>
            <a:r>
              <a:rPr lang="en-US" b="1" dirty="0"/>
              <a:t>, </a:t>
            </a:r>
            <a:r>
              <a:rPr lang="en-US" b="1" dirty="0">
                <a:hlinkClick r:id="rId5"/>
              </a:rPr>
              <a:t>Develop strategies for specific industry sectors</a:t>
            </a:r>
            <a:r>
              <a:rPr lang="en-US" b="1" dirty="0"/>
              <a:t>,</a:t>
            </a:r>
            <a:r>
              <a:rPr lang="en-US" dirty="0"/>
              <a:t> </a:t>
            </a:r>
            <a:r>
              <a:rPr lang="en-US" b="1" dirty="0">
                <a:hlinkClick r:id="rId5"/>
              </a:rPr>
              <a:t>Build career pathways</a:t>
            </a:r>
            <a:r>
              <a:rPr lang="en-US" b="1" dirty="0"/>
              <a:t>, </a:t>
            </a:r>
            <a:r>
              <a:rPr lang="en-US" b="1" dirty="0">
                <a:hlinkClick r:id="rId5"/>
              </a:rPr>
              <a:t>Coordinate local workforce programs</a:t>
            </a:r>
            <a:r>
              <a:rPr lang="en-US" b="1" dirty="0"/>
              <a:t>. </a:t>
            </a:r>
            <a:r>
              <a:rPr lang="en-US" dirty="0"/>
              <a:t>There are two other attributes that are common to every local site:</a:t>
            </a:r>
          </a:p>
          <a:p>
            <a:r>
              <a:rPr lang="en-US" dirty="0"/>
              <a:t>intensive collaboration with employers; and a keen focus on cultivating employee skills and career advancement. </a:t>
            </a:r>
          </a:p>
          <a:p>
            <a:endParaRPr lang="en-US" dirty="0"/>
          </a:p>
          <a:p>
            <a:endParaRPr lang="en-US" b="1" cap="all" dirty="0"/>
          </a:p>
          <a:p>
            <a:r>
              <a:rPr lang="en-US" b="1" cap="all" dirty="0"/>
              <a:t>1. CREATE REGIONAL FUNDING COLLABORATIVES</a:t>
            </a:r>
          </a:p>
          <a:p>
            <a:r>
              <a:rPr lang="en-US" dirty="0"/>
              <a:t>Regional funding collaboratives bring together government agencies, foundations, and other philanthropic organizations to target financial resources and strategic thinking on creating jobs and careers. </a:t>
            </a:r>
            <a:r>
              <a:rPr lang="en-US" b="1" cap="all" dirty="0">
                <a:hlinkClick r:id="rId5"/>
              </a:rPr>
              <a:t>BACK TO TOP</a:t>
            </a:r>
            <a:endParaRPr lang="en-US" dirty="0"/>
          </a:p>
          <a:p>
            <a:r>
              <a:rPr lang="en-US" b="1" cap="all" dirty="0"/>
              <a:t>2. ORGANIZE WORKFORCE PARTNERSHIPS</a:t>
            </a:r>
          </a:p>
          <a:p>
            <a:r>
              <a:rPr lang="en-US" dirty="0"/>
              <a:t>Workforce partnerships create long-term relationships between employers and service providers. They offer job training and career supports that meet the needs of both employees and employers in industry sectors that are central to local economies. Each workforce partnership is different. Some are led by a local community college, others by an employer, some by organized labor, some by the local Workforce Investment Board, and others by community-based </a:t>
            </a:r>
            <a:r>
              <a:rPr lang="en-US" dirty="0" smtClean="0"/>
              <a:t>organizations. BACK</a:t>
            </a:r>
            <a:r>
              <a:rPr lang="en-US" b="1" cap="all" dirty="0" smtClean="0">
                <a:hlinkClick r:id="rId5"/>
              </a:rPr>
              <a:t> </a:t>
            </a:r>
            <a:r>
              <a:rPr lang="en-US" b="1" cap="all" dirty="0">
                <a:hlinkClick r:id="rId5"/>
              </a:rPr>
              <a:t>TO TOP</a:t>
            </a:r>
            <a:endParaRPr lang="en-US" dirty="0"/>
          </a:p>
          <a:p>
            <a:r>
              <a:rPr lang="en-US" b="1" cap="all" dirty="0"/>
              <a:t>3. DEVELOP STRATEGIES FOR SPECIFIC INDUSTRY SECTORS</a:t>
            </a:r>
          </a:p>
          <a:p>
            <a:r>
              <a:rPr lang="en-US" dirty="0"/>
              <a:t>The National Fund approach is sector-specific. For example, the expectations of employers in advanced manufacturing are quite different than those of an employer in health care. By focusing on the sectors that are important to the local economy, workforce partnerships can help employers in a sector save money and resources by sharing training expertise and costs. </a:t>
            </a:r>
            <a:r>
              <a:rPr lang="en-US" b="1" cap="all" dirty="0">
                <a:hlinkClick r:id="rId5"/>
              </a:rPr>
              <a:t>BACK TO TOP</a:t>
            </a:r>
            <a:endParaRPr lang="en-US" dirty="0"/>
          </a:p>
          <a:p>
            <a:r>
              <a:rPr lang="en-US" b="1" cap="all" dirty="0"/>
              <a:t>4. BUILD CAREER PATHWAYS</a:t>
            </a:r>
          </a:p>
          <a:p>
            <a:r>
              <a:rPr lang="en-US" dirty="0"/>
              <a:t>The National Fund is working to create career pathways that, practically in a step-by-step fashion, offer entry-level workers and people seeking employment real opportunities for advancement to jobs that pay good wages. These career pathways are customized for local employers in each industry sector. </a:t>
            </a:r>
            <a:r>
              <a:rPr lang="en-US" b="1" cap="all" dirty="0">
                <a:hlinkClick r:id="rId5"/>
              </a:rPr>
              <a:t>BACK TO TOP</a:t>
            </a:r>
            <a:endParaRPr lang="en-US" dirty="0"/>
          </a:p>
          <a:p>
            <a:r>
              <a:rPr lang="en-US" b="1" cap="all" dirty="0"/>
              <a:t>5. COORDINATE LOCAL WORKFORCE PROGRAMS</a:t>
            </a:r>
          </a:p>
          <a:p>
            <a:r>
              <a:rPr lang="en-US" dirty="0"/>
              <a:t>The National Fund is working to align and coordinate the many programs, organizations, and funding sources that, together, make up a community’s approach to preparing people for new </a:t>
            </a:r>
            <a:r>
              <a:rPr lang="en-US" dirty="0" smtClean="0"/>
              <a:t>careers. BACK</a:t>
            </a:r>
            <a:r>
              <a:rPr lang="en-US" b="1" cap="all" dirty="0" smtClean="0">
                <a:hlinkClick r:id="rId5"/>
              </a:rPr>
              <a:t> </a:t>
            </a:r>
            <a:r>
              <a:rPr lang="en-US" b="1" cap="all" dirty="0">
                <a:hlinkClick r:id="rId5"/>
              </a:rPr>
              <a:t>TO TOP</a:t>
            </a:r>
            <a:endParaRPr lang="en-US" dirty="0"/>
          </a:p>
          <a:p>
            <a:r>
              <a:rPr lang="en-US" dirty="0"/>
              <a:t> </a:t>
            </a:r>
          </a:p>
          <a:p>
            <a:endParaRPr lang="en-US" dirty="0"/>
          </a:p>
          <a:p>
            <a:endParaRPr lang="en-US" dirty="0"/>
          </a:p>
          <a:p>
            <a:endParaRPr lang="en-US" dirty="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18</a:t>
            </a:fld>
            <a:endParaRPr lang="en-US" dirty="0"/>
          </a:p>
        </p:txBody>
      </p:sp>
    </p:spTree>
    <p:extLst>
      <p:ext uri="{BB962C8B-B14F-4D97-AF65-F5344CB8AC3E}">
        <p14:creationId xmlns:p14="http://schemas.microsoft.com/office/powerpoint/2010/main" val="2981626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a:t>
            </a:r>
            <a:r>
              <a:rPr lang="en-US" baseline="0" dirty="0" smtClean="0"/>
              <a:t> could fund needs assessments in your region to determine the industry the MOST endangered by the middle skills gap. </a:t>
            </a:r>
          </a:p>
          <a:p>
            <a:endParaRPr lang="en-US" baseline="0" dirty="0" smtClean="0"/>
          </a:p>
          <a:p>
            <a:r>
              <a:rPr lang="en-US" baseline="0" dirty="0" smtClean="0"/>
              <a:t>Policy work – non-financial support too, such as testifying and being a liaison. </a:t>
            </a:r>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19</a:t>
            </a:fld>
            <a:endParaRPr lang="en-US" dirty="0"/>
          </a:p>
        </p:txBody>
      </p:sp>
    </p:spTree>
    <p:extLst>
      <p:ext uri="{BB962C8B-B14F-4D97-AF65-F5344CB8AC3E}">
        <p14:creationId xmlns:p14="http://schemas.microsoft.com/office/powerpoint/2010/main" val="3943849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report released</a:t>
            </a:r>
            <a:r>
              <a:rPr lang="en-US" baseline="0" dirty="0" smtClean="0"/>
              <a:t> by </a:t>
            </a:r>
            <a:r>
              <a:rPr lang="en-US" sz="1200" kern="1200" dirty="0" smtClean="0">
                <a:solidFill>
                  <a:schemeClr val="tx1"/>
                </a:solidFill>
                <a:effectLst/>
                <a:latin typeface="+mn-lt"/>
                <a:ea typeface="+mn-ea"/>
                <a:cs typeface="+mn-cs"/>
              </a:rPr>
              <a:t>National Skills Coalition in partnership with the Indiana Institute for Working Families</a:t>
            </a:r>
            <a:r>
              <a:rPr lang="en-US" sz="1200" kern="1200" baseline="0" dirty="0" smtClean="0">
                <a:solidFill>
                  <a:schemeClr val="tx1"/>
                </a:solidFill>
                <a:effectLst/>
                <a:latin typeface="+mn-lt"/>
                <a:ea typeface="+mn-ea"/>
                <a:cs typeface="+mn-cs"/>
              </a:rPr>
              <a:t> in October 2010 found that more </a:t>
            </a:r>
            <a:r>
              <a:rPr lang="en-US" sz="1200" kern="1200" dirty="0" smtClean="0">
                <a:solidFill>
                  <a:schemeClr val="tx1"/>
                </a:solidFill>
                <a:effectLst/>
                <a:latin typeface="+mn-lt"/>
                <a:ea typeface="+mn-ea"/>
                <a:cs typeface="+mn-cs"/>
              </a:rPr>
              <a:t>than 487,000 “middle-skill” job openings—those that require more than a high school diploma, but less than a four-year degree—are projected for the state by 2016.</a:t>
            </a:r>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2</a:t>
            </a:fld>
            <a:endParaRPr lang="en-US" dirty="0"/>
          </a:p>
        </p:txBody>
      </p:sp>
    </p:spTree>
    <p:extLst>
      <p:ext uri="{BB962C8B-B14F-4D97-AF65-F5344CB8AC3E}">
        <p14:creationId xmlns:p14="http://schemas.microsoft.com/office/powerpoint/2010/main" val="2631290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itchFamily="34" charset="0"/>
            </a:endParaRPr>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16108" indent="-275427" eaLnBrk="0" hangingPunct="0">
              <a:defRPr>
                <a:solidFill>
                  <a:schemeClr val="tx1"/>
                </a:solidFill>
                <a:latin typeface="Arial" pitchFamily="34" charset="0"/>
              </a:defRPr>
            </a:lvl2pPr>
            <a:lvl3pPr marL="1101706" indent="-220341" eaLnBrk="0" hangingPunct="0">
              <a:defRPr>
                <a:solidFill>
                  <a:schemeClr val="tx1"/>
                </a:solidFill>
                <a:latin typeface="Arial" pitchFamily="34" charset="0"/>
              </a:defRPr>
            </a:lvl3pPr>
            <a:lvl4pPr marL="1542388" indent="-220341" eaLnBrk="0" hangingPunct="0">
              <a:defRPr>
                <a:solidFill>
                  <a:schemeClr val="tx1"/>
                </a:solidFill>
                <a:latin typeface="Arial" pitchFamily="34" charset="0"/>
              </a:defRPr>
            </a:lvl4pPr>
            <a:lvl5pPr marL="1983071" indent="-220341" eaLnBrk="0" hangingPunct="0">
              <a:defRPr>
                <a:solidFill>
                  <a:schemeClr val="tx1"/>
                </a:solidFill>
                <a:latin typeface="Arial" pitchFamily="34" charset="0"/>
              </a:defRPr>
            </a:lvl5pPr>
            <a:lvl6pPr marL="2423753" indent="-220341" eaLnBrk="0" fontAlgn="base" hangingPunct="0">
              <a:spcBef>
                <a:spcPct val="0"/>
              </a:spcBef>
              <a:spcAft>
                <a:spcPct val="0"/>
              </a:spcAft>
              <a:defRPr>
                <a:solidFill>
                  <a:schemeClr val="tx1"/>
                </a:solidFill>
                <a:latin typeface="Arial" pitchFamily="34" charset="0"/>
              </a:defRPr>
            </a:lvl6pPr>
            <a:lvl7pPr marL="2864435" indent="-220341" eaLnBrk="0" fontAlgn="base" hangingPunct="0">
              <a:spcBef>
                <a:spcPct val="0"/>
              </a:spcBef>
              <a:spcAft>
                <a:spcPct val="0"/>
              </a:spcAft>
              <a:defRPr>
                <a:solidFill>
                  <a:schemeClr val="tx1"/>
                </a:solidFill>
                <a:latin typeface="Arial" pitchFamily="34" charset="0"/>
              </a:defRPr>
            </a:lvl7pPr>
            <a:lvl8pPr marL="3305117" indent="-220341" eaLnBrk="0" fontAlgn="base" hangingPunct="0">
              <a:spcBef>
                <a:spcPct val="0"/>
              </a:spcBef>
              <a:spcAft>
                <a:spcPct val="0"/>
              </a:spcAft>
              <a:defRPr>
                <a:solidFill>
                  <a:schemeClr val="tx1"/>
                </a:solidFill>
                <a:latin typeface="Arial" pitchFamily="34" charset="0"/>
              </a:defRPr>
            </a:lvl8pPr>
            <a:lvl9pPr marL="3745800" indent="-220341" eaLnBrk="0" fontAlgn="base" hangingPunct="0">
              <a:spcBef>
                <a:spcPct val="0"/>
              </a:spcBef>
              <a:spcAft>
                <a:spcPct val="0"/>
              </a:spcAft>
              <a:defRPr>
                <a:solidFill>
                  <a:schemeClr val="tx1"/>
                </a:solidFill>
                <a:latin typeface="Arial" pitchFamily="34" charset="0"/>
              </a:defRPr>
            </a:lvl9pPr>
          </a:lstStyle>
          <a:p>
            <a:pPr eaLnBrk="1" hangingPunct="1"/>
            <a:fld id="{0893F1B6-D24B-4344-A5FC-3EFA4D710AF6}" type="slidenum">
              <a:rPr lang="en-US" smtClean="0">
                <a:solidFill>
                  <a:srgbClr val="000000"/>
                </a:solidFill>
              </a:rPr>
              <a:pPr eaLnBrk="1" hangingPunct="1"/>
              <a:t>20</a:t>
            </a:fld>
            <a:endParaRPr lang="en-US" dirty="0"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itchFamily="34" charset="0"/>
            </a:endParaRPr>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16108" indent="-275427" eaLnBrk="0" hangingPunct="0">
              <a:defRPr>
                <a:solidFill>
                  <a:schemeClr val="tx1"/>
                </a:solidFill>
                <a:latin typeface="Arial" pitchFamily="34" charset="0"/>
              </a:defRPr>
            </a:lvl2pPr>
            <a:lvl3pPr marL="1101706" indent="-220341" eaLnBrk="0" hangingPunct="0">
              <a:defRPr>
                <a:solidFill>
                  <a:schemeClr val="tx1"/>
                </a:solidFill>
                <a:latin typeface="Arial" pitchFamily="34" charset="0"/>
              </a:defRPr>
            </a:lvl3pPr>
            <a:lvl4pPr marL="1542388" indent="-220341" eaLnBrk="0" hangingPunct="0">
              <a:defRPr>
                <a:solidFill>
                  <a:schemeClr val="tx1"/>
                </a:solidFill>
                <a:latin typeface="Arial" pitchFamily="34" charset="0"/>
              </a:defRPr>
            </a:lvl4pPr>
            <a:lvl5pPr marL="1983071" indent="-220341" eaLnBrk="0" hangingPunct="0">
              <a:defRPr>
                <a:solidFill>
                  <a:schemeClr val="tx1"/>
                </a:solidFill>
                <a:latin typeface="Arial" pitchFamily="34" charset="0"/>
              </a:defRPr>
            </a:lvl5pPr>
            <a:lvl6pPr marL="2423753" indent="-220341" eaLnBrk="0" fontAlgn="base" hangingPunct="0">
              <a:spcBef>
                <a:spcPct val="0"/>
              </a:spcBef>
              <a:spcAft>
                <a:spcPct val="0"/>
              </a:spcAft>
              <a:defRPr>
                <a:solidFill>
                  <a:schemeClr val="tx1"/>
                </a:solidFill>
                <a:latin typeface="Arial" pitchFamily="34" charset="0"/>
              </a:defRPr>
            </a:lvl6pPr>
            <a:lvl7pPr marL="2864435" indent="-220341" eaLnBrk="0" fontAlgn="base" hangingPunct="0">
              <a:spcBef>
                <a:spcPct val="0"/>
              </a:spcBef>
              <a:spcAft>
                <a:spcPct val="0"/>
              </a:spcAft>
              <a:defRPr>
                <a:solidFill>
                  <a:schemeClr val="tx1"/>
                </a:solidFill>
                <a:latin typeface="Arial" pitchFamily="34" charset="0"/>
              </a:defRPr>
            </a:lvl7pPr>
            <a:lvl8pPr marL="3305117" indent="-220341" eaLnBrk="0" fontAlgn="base" hangingPunct="0">
              <a:spcBef>
                <a:spcPct val="0"/>
              </a:spcBef>
              <a:spcAft>
                <a:spcPct val="0"/>
              </a:spcAft>
              <a:defRPr>
                <a:solidFill>
                  <a:schemeClr val="tx1"/>
                </a:solidFill>
                <a:latin typeface="Arial" pitchFamily="34" charset="0"/>
              </a:defRPr>
            </a:lvl8pPr>
            <a:lvl9pPr marL="3745800" indent="-220341" eaLnBrk="0" fontAlgn="base" hangingPunct="0">
              <a:spcBef>
                <a:spcPct val="0"/>
              </a:spcBef>
              <a:spcAft>
                <a:spcPct val="0"/>
              </a:spcAft>
              <a:defRPr>
                <a:solidFill>
                  <a:schemeClr val="tx1"/>
                </a:solidFill>
                <a:latin typeface="Arial" pitchFamily="34" charset="0"/>
              </a:defRPr>
            </a:lvl9pPr>
          </a:lstStyle>
          <a:p>
            <a:pPr eaLnBrk="1" hangingPunct="1"/>
            <a:fld id="{697E42C6-2D2F-46D4-BF8A-A1D5062F1CC4}" type="slidenum">
              <a:rPr lang="en-US" smtClean="0">
                <a:solidFill>
                  <a:srgbClr val="000000"/>
                </a:solidFill>
              </a:rPr>
              <a:pPr eaLnBrk="1" hangingPunct="1"/>
              <a:t>21</a:t>
            </a:fld>
            <a:endParaRPr lang="en-US" dirty="0"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3</a:t>
            </a:fld>
            <a:endParaRPr lang="en-US" dirty="0"/>
          </a:p>
        </p:txBody>
      </p:sp>
    </p:spTree>
    <p:extLst>
      <p:ext uri="{BB962C8B-B14F-4D97-AF65-F5344CB8AC3E}">
        <p14:creationId xmlns:p14="http://schemas.microsoft.com/office/powerpoint/2010/main" val="1109524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TOP 15 Jobs in the Regional</a:t>
            </a:r>
            <a:r>
              <a:rPr lang="en-US" baseline="0" dirty="0" smtClean="0"/>
              <a:t> Hot 50 for Region 11 (the hot 50 are a list of 50 jobs that are HIGH WAGE, HIGH DEMAND put out by DWD for each Econ. Growth region and for the whole state  </a:t>
            </a:r>
            <a:r>
              <a:rPr lang="en-US" b="1" baseline="0" dirty="0" smtClean="0"/>
              <a:t>8 out the top 10 jobs are Middle Skill.  </a:t>
            </a:r>
            <a:r>
              <a:rPr lang="en-US" baseline="0" dirty="0" smtClean="0"/>
              <a:t>The middle skill are shown here in yellow, while many of these list on-the-job training as the requirement they are still middle skill as most of those trainings involve certifications or licensure, also, academic certification programs exist for all of these jobs and additional for the job listed in gray. These programs are giving candidate's who attain them a competitive edge, and are increasingly being required by employers (the chamber is working on a report to quantify that</a:t>
            </a:r>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F399285A-57B9-4495-8377-5E998DB0580F}" type="slidenum">
              <a:rPr lang="en-US" smtClean="0"/>
              <a:t>4</a:t>
            </a:fld>
            <a:endParaRPr lang="en-US" dirty="0"/>
          </a:p>
        </p:txBody>
      </p:sp>
    </p:spTree>
    <p:extLst>
      <p:ext uri="{BB962C8B-B14F-4D97-AF65-F5344CB8AC3E}">
        <p14:creationId xmlns:p14="http://schemas.microsoft.com/office/powerpoint/2010/main" val="3232093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5</a:t>
            </a:fld>
            <a:endParaRPr lang="en-US" dirty="0"/>
          </a:p>
        </p:txBody>
      </p:sp>
    </p:spTree>
    <p:extLst>
      <p:ext uri="{BB962C8B-B14F-4D97-AF65-F5344CB8AC3E}">
        <p14:creationId xmlns:p14="http://schemas.microsoft.com/office/powerpoint/2010/main" val="3497924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a:t>
            </a:r>
            <a:r>
              <a:rPr lang="en-US" baseline="0" dirty="0" smtClean="0"/>
              <a:t> Tables are the same data, but we have found that seeing them in this different way can be significant for some folks. </a:t>
            </a:r>
            <a:endParaRPr lang="en-US" dirty="0" smtClean="0"/>
          </a:p>
          <a:p>
            <a:endParaRPr lang="en-US" dirty="0" smtClean="0"/>
          </a:p>
          <a:p>
            <a:r>
              <a:rPr lang="en-US" dirty="0" smtClean="0"/>
              <a:t>The</a:t>
            </a:r>
            <a:r>
              <a:rPr lang="en-US" baseline="0" dirty="0" smtClean="0"/>
              <a:t> make up of Indiana's job market and future job demand. </a:t>
            </a:r>
          </a:p>
          <a:p>
            <a:endParaRPr lang="en-US" baseline="0" dirty="0" smtClean="0"/>
          </a:p>
          <a:p>
            <a:r>
              <a:rPr lang="en-US" baseline="0" dirty="0" smtClean="0"/>
              <a:t>Source for the 2009 tables: Source: Calculated by National Skills Coalition from the Bureau of Labor Statistics website</a:t>
            </a:r>
          </a:p>
          <a:p>
            <a:endParaRPr lang="en-US" baseline="0" dirty="0" smtClean="0"/>
          </a:p>
          <a:p>
            <a:endParaRPr lang="en-US" baseline="0" dirty="0" smtClean="0"/>
          </a:p>
          <a:p>
            <a:r>
              <a:rPr lang="en-US" baseline="0" dirty="0" smtClean="0"/>
              <a:t>Source for 2006-2016 table: Source: Calculated by National Skills Coalition from the Indiana Department of Workforce Development. Total number of job openings</a:t>
            </a:r>
          </a:p>
          <a:p>
            <a:r>
              <a:rPr lang="en-US" baseline="0" dirty="0" smtClean="0"/>
              <a:t>over the ten year period, including new jobs and replacement jobs created by retirement and turnover.</a:t>
            </a:r>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6</a:t>
            </a:fld>
            <a:endParaRPr lang="en-US" dirty="0"/>
          </a:p>
        </p:txBody>
      </p:sp>
    </p:spTree>
    <p:extLst>
      <p:ext uri="{BB962C8B-B14F-4D97-AF65-F5344CB8AC3E}">
        <p14:creationId xmlns:p14="http://schemas.microsoft.com/office/powerpoint/2010/main" val="1145792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charset="0"/>
              <a:buChar char="•"/>
            </a:pPr>
            <a:r>
              <a:rPr lang="en-US" dirty="0"/>
              <a:t>2008 median annual earnings for all occupations in Indiana = $30,630</a:t>
            </a:r>
            <a:r>
              <a:rPr lang="en-US" dirty="0" smtClean="0"/>
              <a:t> </a:t>
            </a:r>
          </a:p>
          <a:p>
            <a:pPr marL="174708" indent="-174708">
              <a:buFont typeface="Arial" charset="0"/>
              <a:buChar char="•"/>
            </a:pPr>
            <a:endParaRPr lang="en-US" dirty="0" smtClean="0"/>
          </a:p>
          <a:p>
            <a:r>
              <a:rPr lang="en-US" dirty="0" smtClean="0"/>
              <a:t>Source: Projections data tabulated using Indiana Department of Workforce Development data. Median Earnings data from the Bureau of Labor Statistics. </a:t>
            </a:r>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7</a:t>
            </a:fld>
            <a:endParaRPr lang="en-US" dirty="0"/>
          </a:p>
        </p:txBody>
      </p:sp>
    </p:spTree>
    <p:extLst>
      <p:ext uri="{BB962C8B-B14F-4D97-AF65-F5344CB8AC3E}">
        <p14:creationId xmlns:p14="http://schemas.microsoft.com/office/powerpoint/2010/main" val="1650118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8</a:t>
            </a:fld>
            <a:endParaRPr lang="en-US" dirty="0"/>
          </a:p>
        </p:txBody>
      </p:sp>
    </p:spTree>
    <p:extLst>
      <p:ext uri="{BB962C8B-B14F-4D97-AF65-F5344CB8AC3E}">
        <p14:creationId xmlns:p14="http://schemas.microsoft.com/office/powerpoint/2010/main" val="1514551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US Department</a:t>
            </a:r>
            <a:r>
              <a:rPr lang="en-US" baseline="0" dirty="0" smtClean="0"/>
              <a:t> of Labor and US Bureau of the Census</a:t>
            </a:r>
            <a:endParaRPr lang="en-US" dirty="0"/>
          </a:p>
        </p:txBody>
      </p:sp>
      <p:sp>
        <p:nvSpPr>
          <p:cNvPr id="4" name="Slide Number Placeholder 3"/>
          <p:cNvSpPr>
            <a:spLocks noGrp="1"/>
          </p:cNvSpPr>
          <p:nvPr>
            <p:ph type="sldNum" sz="quarter" idx="10"/>
          </p:nvPr>
        </p:nvSpPr>
        <p:spPr/>
        <p:txBody>
          <a:bodyPr/>
          <a:lstStyle/>
          <a:p>
            <a:fld id="{F399285A-57B9-4495-8377-5E998DB0580F}" type="slidenum">
              <a:rPr lang="en-US" smtClean="0"/>
              <a:t>9</a:t>
            </a:fld>
            <a:endParaRPr lang="en-US" dirty="0"/>
          </a:p>
        </p:txBody>
      </p:sp>
    </p:spTree>
    <p:extLst>
      <p:ext uri="{BB962C8B-B14F-4D97-AF65-F5344CB8AC3E}">
        <p14:creationId xmlns:p14="http://schemas.microsoft.com/office/powerpoint/2010/main" val="107579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D12BB-A551-47A3-A358-42CC83331CAF}" type="datetime1">
              <a:rPr lang="en-US" smtClean="0"/>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98271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5A435-71A3-43CA-AEBF-2DB68972AD01}" type="datetime1">
              <a:rPr lang="en-US" smtClean="0"/>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8124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5BEC3-46EE-46B0-9A7E-685CFF754114}" type="datetime1">
              <a:rPr lang="en-US" smtClean="0"/>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305643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E6417-992F-4ACA-8BD8-3BECCC7791FA}" type="datetime1">
              <a:rPr lang="en-US" smtClean="0"/>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51472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A47F42-C914-4B44-B636-FD008289BEDC}" type="datetime1">
              <a:rPr lang="en-US" smtClean="0"/>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282301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ACF2AB-6630-48D7-BCA7-90DD23EB3588}" type="datetime1">
              <a:rPr lang="en-US" smtClean="0"/>
              <a:t>1/23/2013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154813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EDC12C-3689-4795-B964-9ACDF86ACF4D}" type="datetime1">
              <a:rPr lang="en-US" smtClean="0"/>
              <a:t>1/23/2013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2411632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14DBB-CCB1-425D-A38C-80B832A3AAFD}" type="datetime1">
              <a:rPr lang="en-US" smtClean="0"/>
              <a:t>1/23/2013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163273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29270-724A-4029-8745-5DC4935B50DE}" type="datetime1">
              <a:rPr lang="en-US" smtClean="0"/>
              <a:t>1/23/2013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991661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9CF77-C820-4AE3-B15A-37C1F42C93CD}" type="datetime1">
              <a:rPr lang="en-US" smtClean="0"/>
              <a:t>1/23/2013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327302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B5EC6-CD2E-4D38-BAB7-8561CFB7FEE1}" type="datetime1">
              <a:rPr lang="en-US" smtClean="0"/>
              <a:t>1/23/2013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37C11A-A879-4DCB-BB73-6676AA1B58F6}" type="slidenum">
              <a:rPr lang="en-US" smtClean="0"/>
              <a:t>‹#›</a:t>
            </a:fld>
            <a:endParaRPr lang="en-US" dirty="0"/>
          </a:p>
        </p:txBody>
      </p:sp>
    </p:spTree>
    <p:extLst>
      <p:ext uri="{BB962C8B-B14F-4D97-AF65-F5344CB8AC3E}">
        <p14:creationId xmlns:p14="http://schemas.microsoft.com/office/powerpoint/2010/main" val="2551659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85DC7-B2F0-4C7D-86E7-B24EC6A55B37}" type="datetime1">
              <a:rPr lang="en-US" smtClean="0"/>
              <a:t>1/23/2013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7C11A-A879-4DCB-BB73-6676AA1B58F6}" type="slidenum">
              <a:rPr lang="en-US" smtClean="0"/>
              <a:t>‹#›</a:t>
            </a:fld>
            <a:endParaRPr lang="en-US" dirty="0"/>
          </a:p>
        </p:txBody>
      </p:sp>
    </p:spTree>
    <p:extLst>
      <p:ext uri="{BB962C8B-B14F-4D97-AF65-F5344CB8AC3E}">
        <p14:creationId xmlns:p14="http://schemas.microsoft.com/office/powerpoint/2010/main" val="102962414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fraser@inca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www.incap.org/indianaskills2compete.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fraser@incap.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jpeg"/><Relationship Id="rId4" Type="http://schemas.openxmlformats.org/officeDocument/2006/relationships/hyperlink" Target="http://www.incap.org/iiwf.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295400" y="5334000"/>
            <a:ext cx="6400800" cy="1066800"/>
          </a:xfrm>
        </p:spPr>
        <p:txBody>
          <a:bodyPr>
            <a:normAutofit fontScale="70000" lnSpcReduction="20000"/>
          </a:bodyPr>
          <a:lstStyle/>
          <a:p>
            <a:r>
              <a:rPr lang="en-US" dirty="0" smtClean="0">
                <a:solidFill>
                  <a:srgbClr val="857766"/>
                </a:solidFill>
              </a:rPr>
              <a:t>Jessica Fraser</a:t>
            </a:r>
          </a:p>
          <a:p>
            <a:r>
              <a:rPr lang="en-US" dirty="0" smtClean="0">
                <a:hlinkClick r:id="rId3"/>
              </a:rPr>
              <a:t>jfraser@incap.org</a:t>
            </a:r>
            <a:r>
              <a:rPr lang="en-US" dirty="0" smtClean="0"/>
              <a:t> </a:t>
            </a:r>
          </a:p>
          <a:p>
            <a:r>
              <a:rPr lang="en-US" dirty="0" smtClean="0">
                <a:solidFill>
                  <a:srgbClr val="857766"/>
                </a:solidFill>
              </a:rPr>
              <a:t>Senior Policy Analyst</a:t>
            </a: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7F63D38-C34A-4B32-9570-D8977D9B6EA6}" type="slidenum">
              <a:rPr lang="en-US" smtClean="0"/>
              <a:pPr eaLnBrk="1" hangingPunct="1"/>
              <a:t>1</a:t>
            </a:fld>
            <a:endParaRPr lang="en-US" dirty="0" smtClean="0"/>
          </a:p>
        </p:txBody>
      </p:sp>
      <p:pic>
        <p:nvPicPr>
          <p:cNvPr id="614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09800"/>
            <a:ext cx="4360863"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1941513"/>
            <a:ext cx="4456113"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ctrTitle"/>
          </p:nvPr>
        </p:nvSpPr>
        <p:spPr>
          <a:xfrm>
            <a:off x="779463" y="3810000"/>
            <a:ext cx="7772400" cy="1470025"/>
          </a:xfrm>
        </p:spPr>
        <p:txBody>
          <a:bodyPr>
            <a:normAutofit fontScale="90000"/>
          </a:bodyPr>
          <a:lstStyle/>
          <a:p>
            <a:r>
              <a:rPr lang="en-US" dirty="0" smtClean="0">
                <a:solidFill>
                  <a:srgbClr val="FF0000"/>
                </a:solidFill>
              </a:rPr>
              <a:t>Indiana </a:t>
            </a:r>
            <a:r>
              <a:rPr lang="en-US" dirty="0" err="1" smtClean="0">
                <a:solidFill>
                  <a:srgbClr val="FF0000"/>
                </a:solidFill>
              </a:rPr>
              <a:t>Grantmakers</a:t>
            </a:r>
            <a:r>
              <a:rPr lang="en-US" dirty="0" smtClean="0">
                <a:solidFill>
                  <a:srgbClr val="FF0000"/>
                </a:solidFill>
              </a:rPr>
              <a:t> Alliance </a:t>
            </a:r>
            <a:br>
              <a:rPr lang="en-US" dirty="0" smtClean="0">
                <a:solidFill>
                  <a:srgbClr val="FF0000"/>
                </a:solidFill>
              </a:rPr>
            </a:br>
            <a:r>
              <a:rPr lang="en-US" smtClean="0">
                <a:solidFill>
                  <a:srgbClr val="FF0000"/>
                </a:solidFill>
              </a:rPr>
              <a:t>Fall Forums</a:t>
            </a:r>
            <a:r>
              <a:rPr lang="en-US" dirty="0" smtClean="0">
                <a:solidFill>
                  <a:srgbClr val="FF0000"/>
                </a:solidFill>
              </a:rPr>
              <a:t/>
            </a:r>
            <a:br>
              <a:rPr lang="en-US" dirty="0" smtClean="0">
                <a:solidFill>
                  <a:srgbClr val="FF0000"/>
                </a:solidFill>
              </a:rPr>
            </a:br>
            <a:r>
              <a:rPr lang="en-US" dirty="0" smtClean="0">
                <a:solidFill>
                  <a:srgbClr val="FF0000"/>
                </a:solidFill>
              </a:rPr>
              <a:t>November 2011</a:t>
            </a:r>
            <a:r>
              <a:rPr lang="en-US" dirty="0">
                <a:solidFill>
                  <a:srgbClr val="857766"/>
                </a:solidFill>
              </a:rPr>
              <a:t/>
            </a:r>
            <a:br>
              <a:rPr lang="en-US" dirty="0">
                <a:solidFill>
                  <a:srgbClr val="857766"/>
                </a:solidFill>
              </a:rPr>
            </a:br>
            <a:endParaRPr lang="en-US" dirty="0">
              <a:solidFill>
                <a:srgbClr val="C00000"/>
              </a:solidFill>
            </a:endParaRPr>
          </a:p>
        </p:txBody>
      </p:sp>
    </p:spTree>
    <p:extLst>
      <p:ext uri="{BB962C8B-B14F-4D97-AF65-F5344CB8AC3E}">
        <p14:creationId xmlns:p14="http://schemas.microsoft.com/office/powerpoint/2010/main" val="3171320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91116" y="152400"/>
            <a:ext cx="7772400" cy="1470025"/>
          </a:xfrm>
        </p:spPr>
        <p:txBody>
          <a:bodyPr/>
          <a:lstStyle/>
          <a:p>
            <a:r>
              <a:rPr lang="en-US" b="1" dirty="0">
                <a:solidFill>
                  <a:srgbClr val="857766"/>
                </a:solidFill>
              </a:rPr>
              <a:t>Indiana’s Middle Skills Gap</a:t>
            </a:r>
            <a:endParaRPr lang="en-US" dirty="0"/>
          </a:p>
        </p:txBody>
      </p:sp>
      <p:sp>
        <p:nvSpPr>
          <p:cNvPr id="7" name="Subtitle 6"/>
          <p:cNvSpPr>
            <a:spLocks noGrp="1"/>
          </p:cNvSpPr>
          <p:nvPr>
            <p:ph type="subTitle" idx="1"/>
          </p:nvPr>
        </p:nvSpPr>
        <p:spPr>
          <a:xfrm>
            <a:off x="438836" y="1524000"/>
            <a:ext cx="8276960" cy="1066800"/>
          </a:xfrm>
        </p:spPr>
        <p:txBody>
          <a:bodyPr>
            <a:noAutofit/>
          </a:bodyPr>
          <a:lstStyle/>
          <a:p>
            <a:r>
              <a:rPr lang="en-US" sz="2000" b="1" u="sng" dirty="0" smtClean="0">
                <a:solidFill>
                  <a:srgbClr val="FF0000"/>
                </a:solidFill>
              </a:rPr>
              <a:t>Nearly </a:t>
            </a:r>
            <a:r>
              <a:rPr lang="en-US" sz="2000" b="1" u="sng" dirty="0">
                <a:solidFill>
                  <a:srgbClr val="FF0000"/>
                </a:solidFill>
              </a:rPr>
              <a:t>two-thirds of the people who will be </a:t>
            </a:r>
            <a:r>
              <a:rPr lang="en-US" sz="2000" b="1" u="sng" dirty="0" smtClean="0">
                <a:solidFill>
                  <a:srgbClr val="FF0000"/>
                </a:solidFill>
              </a:rPr>
              <a:t>part of Indiana’s </a:t>
            </a:r>
            <a:r>
              <a:rPr lang="en-US" sz="2000" b="1" u="sng" dirty="0">
                <a:solidFill>
                  <a:srgbClr val="FF0000"/>
                </a:solidFill>
              </a:rPr>
              <a:t>workforce in the year </a:t>
            </a:r>
            <a:r>
              <a:rPr lang="en-US" sz="2000" b="1" u="sng" dirty="0" smtClean="0">
                <a:solidFill>
                  <a:srgbClr val="FF0000"/>
                </a:solidFill>
              </a:rPr>
              <a:t>2020, were </a:t>
            </a:r>
            <a:r>
              <a:rPr lang="en-US" sz="2000" b="1" u="sng" dirty="0">
                <a:solidFill>
                  <a:srgbClr val="FF0000"/>
                </a:solidFill>
              </a:rPr>
              <a:t>already working adults in </a:t>
            </a:r>
            <a:r>
              <a:rPr lang="en-US" sz="2000" b="1" u="sng" dirty="0" smtClean="0">
                <a:solidFill>
                  <a:srgbClr val="FF0000"/>
                </a:solidFill>
              </a:rPr>
              <a:t>2005</a:t>
            </a:r>
            <a:r>
              <a:rPr lang="en-US" sz="2000" b="1" dirty="0" smtClean="0">
                <a:solidFill>
                  <a:schemeClr val="tx1"/>
                </a:solidFill>
              </a:rPr>
              <a:t>—long </a:t>
            </a:r>
            <a:r>
              <a:rPr lang="en-US" sz="2000" b="1" dirty="0">
                <a:solidFill>
                  <a:schemeClr val="tx1"/>
                </a:solidFill>
              </a:rPr>
              <a:t>past the traditional high </a:t>
            </a:r>
            <a:r>
              <a:rPr lang="en-US" sz="2000" b="1" dirty="0" smtClean="0">
                <a:solidFill>
                  <a:schemeClr val="tx1"/>
                </a:solidFill>
              </a:rPr>
              <a:t>school-to-college (K-12) education pipeline!</a:t>
            </a:r>
            <a:endParaRPr lang="en-US" sz="2000" b="1" dirty="0">
              <a:solidFill>
                <a:schemeClr val="tx1"/>
              </a:solidFill>
            </a:endParaRPr>
          </a:p>
        </p:txBody>
      </p:sp>
      <p:pic>
        <p:nvPicPr>
          <p:cNvPr id="716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15" y="2971800"/>
            <a:ext cx="8646861"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10</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311449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762000"/>
            <a:ext cx="7772400" cy="1924050"/>
          </a:xfrm>
        </p:spPr>
        <p:txBody>
          <a:bodyPr>
            <a:normAutofit/>
          </a:bodyPr>
          <a:lstStyle/>
          <a:p>
            <a:r>
              <a:rPr lang="en-US" dirty="0" smtClean="0">
                <a:solidFill>
                  <a:srgbClr val="857766"/>
                </a:solidFill>
              </a:rPr>
              <a:t>What are We Doing to Close the Middle Skills Gap? </a:t>
            </a:r>
            <a:endParaRPr lang="en-US" dirty="0">
              <a:solidFill>
                <a:srgbClr val="857766"/>
              </a:solidFill>
            </a:endParaRPr>
          </a:p>
        </p:txBody>
      </p:sp>
      <p:sp>
        <p:nvSpPr>
          <p:cNvPr id="5" name="Subtitle 4"/>
          <p:cNvSpPr>
            <a:spLocks noGrp="1"/>
          </p:cNvSpPr>
          <p:nvPr>
            <p:ph type="subTitle" idx="1"/>
          </p:nvPr>
        </p:nvSpPr>
        <p:spPr>
          <a:xfrm>
            <a:off x="457200" y="2971800"/>
            <a:ext cx="8382000" cy="685800"/>
          </a:xfrm>
        </p:spPr>
        <p:txBody>
          <a:bodyPr>
            <a:normAutofit lnSpcReduction="10000"/>
          </a:bodyPr>
          <a:lstStyle/>
          <a:p>
            <a:r>
              <a:rPr lang="en-US" sz="4000" b="1" dirty="0" smtClean="0">
                <a:solidFill>
                  <a:srgbClr val="857766"/>
                </a:solidFill>
              </a:rPr>
              <a:t>The Indiana Skills2Compete Coalition</a:t>
            </a:r>
            <a:endParaRPr lang="en-US" sz="4000" b="1" dirty="0">
              <a:solidFill>
                <a:srgbClr val="857766"/>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4481" y="3810000"/>
            <a:ext cx="16097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4648200"/>
            <a:ext cx="2872989" cy="731583"/>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rcRect/>
          <a:stretch>
            <a:fillRect/>
          </a:stretch>
        </p:blipFill>
        <p:spPr bwMode="auto">
          <a:xfrm>
            <a:off x="5365977" y="4723129"/>
            <a:ext cx="3530600" cy="374015"/>
          </a:xfrm>
          <a:prstGeom prst="rect">
            <a:avLst/>
          </a:prstGeom>
          <a:noFill/>
          <a:ln>
            <a:noFill/>
          </a:ln>
        </p:spPr>
      </p:pic>
      <p:sp>
        <p:nvSpPr>
          <p:cNvPr id="2" name="Slide Number Placeholder 1"/>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11</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794067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857766"/>
                </a:solidFill>
              </a:rPr>
              <a:t>The Indiana Skills2Compete Coalition</a:t>
            </a:r>
          </a:p>
        </p:txBody>
      </p:sp>
      <p:sp>
        <p:nvSpPr>
          <p:cNvPr id="3" name="Content Placeholder 2"/>
          <p:cNvSpPr>
            <a:spLocks noGrp="1"/>
          </p:cNvSpPr>
          <p:nvPr>
            <p:ph idx="1"/>
          </p:nvPr>
        </p:nvSpPr>
        <p:spPr/>
        <p:txBody>
          <a:bodyPr>
            <a:normAutofit fontScale="85000" lnSpcReduction="10000"/>
          </a:bodyPr>
          <a:lstStyle/>
          <a:p>
            <a:r>
              <a:rPr lang="en-US" dirty="0"/>
              <a:t>The Skills2Compete Coalition is generously funded by the Joyce </a:t>
            </a:r>
            <a:r>
              <a:rPr lang="en-US" dirty="0" smtClean="0"/>
              <a:t>Foundation located in Chicago, IL. </a:t>
            </a:r>
          </a:p>
          <a:p>
            <a:r>
              <a:rPr lang="en-US" dirty="0" smtClean="0"/>
              <a:t>It </a:t>
            </a:r>
            <a:r>
              <a:rPr lang="en-US" dirty="0"/>
              <a:t>was created to promote effective state strategies for improving the skills of the state’s workforce through sector partnerships, pathways, public-business partnerships, and public policy. </a:t>
            </a:r>
          </a:p>
          <a:p>
            <a:r>
              <a:rPr lang="en-US" dirty="0" smtClean="0"/>
              <a:t>The </a:t>
            </a:r>
            <a:r>
              <a:rPr lang="en-US" dirty="0"/>
              <a:t>Coalition released its </a:t>
            </a:r>
            <a:r>
              <a:rPr lang="en-US" dirty="0" smtClean="0"/>
              <a:t>policy recommendations </a:t>
            </a:r>
            <a:r>
              <a:rPr lang="en-US" dirty="0"/>
              <a:t>in December of 2010 and is actively working with members of state government to pass related legislation and bring further attention to the skills gap in Indiana.</a:t>
            </a:r>
          </a:p>
          <a:p>
            <a:pPr marL="0" indent="0">
              <a:buNone/>
            </a:pPr>
            <a:endParaRPr lang="en-US" dirty="0"/>
          </a:p>
        </p:txBody>
      </p:sp>
      <p:sp>
        <p:nvSpPr>
          <p:cNvPr id="4" name="Slide Number Placeholder 3"/>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12</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563692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0" y="228600"/>
            <a:ext cx="8229600" cy="655638"/>
          </a:xfrm>
        </p:spPr>
        <p:txBody>
          <a:bodyPr>
            <a:normAutofit/>
          </a:bodyPr>
          <a:lstStyle/>
          <a:p>
            <a:r>
              <a:rPr lang="en-US" sz="2400" b="1" dirty="0">
                <a:solidFill>
                  <a:srgbClr val="857766"/>
                </a:solidFill>
              </a:rPr>
              <a:t>The Indiana Skills2Compete </a:t>
            </a:r>
            <a:r>
              <a:rPr lang="en-US" sz="2400" b="1" dirty="0" smtClean="0">
                <a:solidFill>
                  <a:srgbClr val="857766"/>
                </a:solidFill>
              </a:rPr>
              <a:t>Coalition Members</a:t>
            </a:r>
            <a:endParaRPr lang="en-US" sz="2400" b="1" dirty="0">
              <a:solidFill>
                <a:srgbClr val="857766"/>
              </a:solidFill>
            </a:endParaRPr>
          </a:p>
        </p:txBody>
      </p:sp>
      <p:sp>
        <p:nvSpPr>
          <p:cNvPr id="13315" name="Content Placeholder 2"/>
          <p:cNvSpPr>
            <a:spLocks noGrp="1"/>
          </p:cNvSpPr>
          <p:nvPr>
            <p:ph idx="1"/>
          </p:nvPr>
        </p:nvSpPr>
        <p:spPr>
          <a:xfrm>
            <a:off x="424543" y="838200"/>
            <a:ext cx="8229600" cy="1369101"/>
          </a:xfrm>
        </p:spPr>
        <p:txBody>
          <a:bodyPr>
            <a:normAutofit lnSpcReduction="10000"/>
          </a:bodyPr>
          <a:lstStyle/>
          <a:p>
            <a:pPr marL="0" lvl="0" indent="0" algn="ctr">
              <a:buNone/>
            </a:pPr>
            <a:r>
              <a:rPr lang="en-US" sz="1900" dirty="0" smtClean="0"/>
              <a:t>State Senator Dennis Kruse (Co-Chair) </a:t>
            </a:r>
          </a:p>
          <a:p>
            <a:pPr marL="0" lvl="0" indent="0" algn="ctr">
              <a:buNone/>
            </a:pPr>
            <a:r>
              <a:rPr lang="en-US" sz="1900" dirty="0" smtClean="0"/>
              <a:t>Senator Karen Tallian</a:t>
            </a:r>
          </a:p>
          <a:p>
            <a:pPr marL="0" lvl="0" indent="0" algn="ctr">
              <a:buNone/>
            </a:pPr>
            <a:r>
              <a:rPr lang="en-US" sz="1900" dirty="0" smtClean="0"/>
              <a:t>Representative Bill Davis</a:t>
            </a:r>
          </a:p>
          <a:p>
            <a:pPr marL="0" lvl="0" indent="0" algn="ctr">
              <a:buNone/>
            </a:pPr>
            <a:r>
              <a:rPr lang="en-US" sz="1900" dirty="0" smtClean="0"/>
              <a:t>A Democratic Representative, to be determined </a:t>
            </a:r>
            <a:endParaRPr lang="en-US" sz="2400" dirty="0" smtClean="0"/>
          </a:p>
        </p:txBody>
      </p:sp>
      <p:sp>
        <p:nvSpPr>
          <p:cNvPr id="4" name="Slide Number Placeholder 3"/>
          <p:cNvSpPr>
            <a:spLocks noGrp="1"/>
          </p:cNvSpPr>
          <p:nvPr>
            <p:ph type="sldNum" sz="quarter" idx="12"/>
          </p:nvPr>
        </p:nvSpPr>
        <p:spPr/>
        <p:txBody>
          <a:bodyPr>
            <a:normAutofit/>
          </a:bodyPr>
          <a:lstStyle/>
          <a:p>
            <a:pPr>
              <a:defRPr/>
            </a:pPr>
            <a:fld id="{9F406ACD-C5D0-43BA-97F6-15DCC872B9C9}" type="slidenum">
              <a:rPr lang="en-US">
                <a:solidFill>
                  <a:schemeClr val="tx1"/>
                </a:solidFill>
                <a:latin typeface="Arial" pitchFamily="34" charset="0"/>
                <a:cs typeface="Arial" pitchFamily="34" charset="0"/>
              </a:rPr>
              <a:pPr>
                <a:defRPr/>
              </a:pPr>
              <a:t>13</a:t>
            </a:fld>
            <a:endParaRPr lang="en-US" dirty="0">
              <a:solidFill>
                <a:schemeClr val="tx1"/>
              </a:solidFill>
              <a:latin typeface="Arial" pitchFamily="34" charset="0"/>
              <a:cs typeface="Arial" pitchFamily="34" charset="0"/>
            </a:endParaRPr>
          </a:p>
        </p:txBody>
      </p:sp>
      <p:sp>
        <p:nvSpPr>
          <p:cNvPr id="3" name="TextBox 2"/>
          <p:cNvSpPr txBox="1"/>
          <p:nvPr/>
        </p:nvSpPr>
        <p:spPr>
          <a:xfrm>
            <a:off x="4432300" y="2415846"/>
            <a:ext cx="3975100" cy="4093428"/>
          </a:xfrm>
          <a:prstGeom prst="rect">
            <a:avLst/>
          </a:prstGeom>
          <a:noFill/>
        </p:spPr>
        <p:txBody>
          <a:bodyPr wrap="square" rtlCol="0">
            <a:spAutoFit/>
          </a:bodyPr>
          <a:lstStyle/>
          <a:p>
            <a:pPr marL="342900" indent="-342900">
              <a:buFont typeface="Arial" pitchFamily="34" charset="0"/>
              <a:buChar char="•"/>
            </a:pPr>
            <a:r>
              <a:rPr lang="en-US" sz="2000" dirty="0" smtClean="0"/>
              <a:t>Indiana Labor Institute for Training</a:t>
            </a:r>
          </a:p>
          <a:p>
            <a:pPr marL="342900" indent="-342900">
              <a:buFont typeface="Arial" pitchFamily="34" charset="0"/>
              <a:buChar char="•"/>
            </a:pPr>
            <a:r>
              <a:rPr lang="en-US" sz="2000" dirty="0" smtClean="0"/>
              <a:t>Conexus</a:t>
            </a:r>
          </a:p>
          <a:p>
            <a:pPr marL="342900" indent="-342900">
              <a:buFont typeface="Arial" pitchFamily="34" charset="0"/>
              <a:buChar char="•"/>
            </a:pPr>
            <a:r>
              <a:rPr lang="en-US" sz="2000" dirty="0" smtClean="0"/>
              <a:t>Indiana Department of Workforce Development</a:t>
            </a:r>
          </a:p>
          <a:p>
            <a:pPr marL="342900" indent="-342900">
              <a:buFont typeface="Arial" pitchFamily="34" charset="0"/>
              <a:buChar char="•"/>
            </a:pPr>
            <a:r>
              <a:rPr lang="en-US" sz="2000" dirty="0" smtClean="0"/>
              <a:t>Central IN Community Action Program</a:t>
            </a:r>
          </a:p>
          <a:p>
            <a:pPr marL="342900" indent="-342900">
              <a:buFont typeface="Arial" pitchFamily="34" charset="0"/>
              <a:buChar char="•"/>
            </a:pPr>
            <a:r>
              <a:rPr lang="en-US" sz="2000" dirty="0" smtClean="0"/>
              <a:t>Training, Inc. </a:t>
            </a:r>
          </a:p>
          <a:p>
            <a:pPr marL="342900" indent="-342900">
              <a:buFont typeface="Arial" pitchFamily="34" charset="0"/>
              <a:buChar char="•"/>
            </a:pPr>
            <a:r>
              <a:rPr lang="en-US" sz="2000" dirty="0" smtClean="0"/>
              <a:t>Indiana State AFL-CIO</a:t>
            </a:r>
          </a:p>
          <a:p>
            <a:pPr marL="342900" indent="-342900">
              <a:buFont typeface="Arial" pitchFamily="34" charset="0"/>
              <a:buChar char="•"/>
            </a:pPr>
            <a:r>
              <a:rPr lang="en-US" sz="2000" dirty="0" smtClean="0"/>
              <a:t>Ivy Tech Community College</a:t>
            </a:r>
          </a:p>
          <a:p>
            <a:pPr marL="342900" indent="-342900">
              <a:buFont typeface="Arial" pitchFamily="34" charset="0"/>
              <a:buChar char="•"/>
            </a:pPr>
            <a:r>
              <a:rPr lang="en-US" sz="2000" dirty="0" smtClean="0"/>
              <a:t>Indiana Chamber of Commerce</a:t>
            </a:r>
          </a:p>
          <a:p>
            <a:pPr marL="342900" indent="-342900">
              <a:buFont typeface="Arial" pitchFamily="34" charset="0"/>
              <a:buChar char="•"/>
            </a:pPr>
            <a:r>
              <a:rPr lang="en-US" sz="2000" dirty="0" smtClean="0"/>
              <a:t>Indiana Community Action Association</a:t>
            </a:r>
            <a:endParaRPr lang="en-US" sz="2000" dirty="0"/>
          </a:p>
        </p:txBody>
      </p:sp>
      <p:sp>
        <p:nvSpPr>
          <p:cNvPr id="10" name="TextBox 9"/>
          <p:cNvSpPr txBox="1"/>
          <p:nvPr/>
        </p:nvSpPr>
        <p:spPr>
          <a:xfrm>
            <a:off x="457200" y="2468005"/>
            <a:ext cx="3975100" cy="3754874"/>
          </a:xfrm>
          <a:prstGeom prst="rect">
            <a:avLst/>
          </a:prstGeom>
          <a:noFill/>
        </p:spPr>
        <p:txBody>
          <a:bodyPr wrap="square" rtlCol="0">
            <a:spAutoFit/>
          </a:bodyPr>
          <a:lstStyle/>
          <a:p>
            <a:pPr marL="342900" indent="-342900">
              <a:buFont typeface="Arial" pitchFamily="34" charset="0"/>
              <a:buChar char="•"/>
            </a:pPr>
            <a:r>
              <a:rPr lang="en-US" sz="2000" dirty="0" smtClean="0"/>
              <a:t>Indiana Education Roundtable</a:t>
            </a:r>
          </a:p>
          <a:p>
            <a:pPr marL="342900" indent="-342900">
              <a:buFont typeface="Arial" pitchFamily="34" charset="0"/>
              <a:buChar char="•"/>
            </a:pPr>
            <a:r>
              <a:rPr lang="en-US" sz="2000" dirty="0" smtClean="0"/>
              <a:t>REACH, Inc.</a:t>
            </a:r>
          </a:p>
          <a:p>
            <a:pPr marL="342900" indent="-342900">
              <a:buFont typeface="Arial" pitchFamily="34" charset="0"/>
              <a:buChar char="•"/>
            </a:pPr>
            <a:r>
              <a:rPr lang="en-US" sz="2000" dirty="0" smtClean="0"/>
              <a:t>Ready Indiana, Inc.</a:t>
            </a:r>
          </a:p>
          <a:p>
            <a:pPr marL="342900" indent="-342900">
              <a:buFont typeface="Arial" pitchFamily="34" charset="0"/>
              <a:buChar char="•"/>
            </a:pPr>
            <a:r>
              <a:rPr lang="en-US" sz="2000" dirty="0" smtClean="0"/>
              <a:t>Indy Reads</a:t>
            </a:r>
          </a:p>
          <a:p>
            <a:pPr marL="342900" indent="-342900">
              <a:buFont typeface="Arial" pitchFamily="34" charset="0"/>
              <a:buChar char="•"/>
            </a:pPr>
            <a:r>
              <a:rPr lang="en-US" sz="2000" dirty="0" smtClean="0"/>
              <a:t>Indiana Department of Education</a:t>
            </a:r>
          </a:p>
          <a:p>
            <a:pPr marL="342900" indent="-342900">
              <a:buFont typeface="Arial" pitchFamily="34" charset="0"/>
              <a:buChar char="•"/>
            </a:pPr>
            <a:r>
              <a:rPr lang="en-US" sz="2000" dirty="0" smtClean="0"/>
              <a:t>Indiana University SPEA</a:t>
            </a:r>
          </a:p>
          <a:p>
            <a:pPr marL="342900" indent="-342900">
              <a:buFont typeface="Arial" pitchFamily="34" charset="0"/>
              <a:buChar char="•"/>
            </a:pPr>
            <a:r>
              <a:rPr lang="en-US" sz="2000" dirty="0" smtClean="0"/>
              <a:t>RecycleForce</a:t>
            </a:r>
          </a:p>
          <a:p>
            <a:pPr marL="342900" indent="-342900">
              <a:buFont typeface="Arial" pitchFamily="34" charset="0"/>
              <a:buChar char="•"/>
            </a:pPr>
            <a:r>
              <a:rPr lang="en-US" sz="2000" dirty="0" smtClean="0"/>
              <a:t>Local Initiatives Support Corporation</a:t>
            </a:r>
          </a:p>
          <a:p>
            <a:pPr marL="342900" indent="-342900">
              <a:buFont typeface="Arial" pitchFamily="34" charset="0"/>
              <a:buChar char="•"/>
            </a:pPr>
            <a:r>
              <a:rPr lang="en-US" sz="2000" dirty="0" smtClean="0"/>
              <a:t>Community Action Program, Inc. Western Indiana</a:t>
            </a:r>
          </a:p>
          <a:p>
            <a:endParaRPr lang="en-US" dirty="0"/>
          </a:p>
        </p:txBody>
      </p:sp>
      <p:sp>
        <p:nvSpPr>
          <p:cNvPr id="8" name="TextBox 7"/>
          <p:cNvSpPr txBox="1"/>
          <p:nvPr/>
        </p:nvSpPr>
        <p:spPr>
          <a:xfrm>
            <a:off x="413655" y="2067895"/>
            <a:ext cx="8186057" cy="400110"/>
          </a:xfrm>
          <a:prstGeom prst="rect">
            <a:avLst/>
          </a:prstGeom>
          <a:noFill/>
        </p:spPr>
        <p:txBody>
          <a:bodyPr wrap="square" rtlCol="0">
            <a:spAutoFit/>
          </a:bodyPr>
          <a:lstStyle/>
          <a:p>
            <a:pPr lvl="0"/>
            <a:r>
              <a:rPr lang="en-US" sz="2000" b="1" dirty="0" smtClean="0"/>
              <a:t>The Following Organizations are represented on the Coalition:</a:t>
            </a:r>
            <a:endParaRPr lang="en-US" sz="2000" b="1" dirty="0"/>
          </a:p>
        </p:txBody>
      </p:sp>
    </p:spTree>
    <p:extLst>
      <p:ext uri="{BB962C8B-B14F-4D97-AF65-F5344CB8AC3E}">
        <p14:creationId xmlns:p14="http://schemas.microsoft.com/office/powerpoint/2010/main" val="1704881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0" y="228600"/>
            <a:ext cx="8229600" cy="655638"/>
          </a:xfrm>
        </p:spPr>
        <p:txBody>
          <a:bodyPr>
            <a:normAutofit/>
          </a:bodyPr>
          <a:lstStyle/>
          <a:p>
            <a:r>
              <a:rPr lang="en-US" sz="2400" b="1" dirty="0">
                <a:solidFill>
                  <a:srgbClr val="857766"/>
                </a:solidFill>
              </a:rPr>
              <a:t>The Indiana Skills2Compete Coalition</a:t>
            </a:r>
            <a:endParaRPr lang="en-US" sz="2400" b="1" dirty="0"/>
          </a:p>
        </p:txBody>
      </p:sp>
      <p:sp>
        <p:nvSpPr>
          <p:cNvPr id="13315" name="Content Placeholder 2"/>
          <p:cNvSpPr>
            <a:spLocks noGrp="1"/>
          </p:cNvSpPr>
          <p:nvPr>
            <p:ph idx="1"/>
          </p:nvPr>
        </p:nvSpPr>
        <p:spPr>
          <a:xfrm>
            <a:off x="424543" y="838200"/>
            <a:ext cx="8229600" cy="5562600"/>
          </a:xfrm>
        </p:spPr>
        <p:txBody>
          <a:bodyPr>
            <a:normAutofit fontScale="25000" lnSpcReduction="20000"/>
          </a:bodyPr>
          <a:lstStyle/>
          <a:p>
            <a:pPr marL="0" lvl="0" indent="0">
              <a:buNone/>
            </a:pPr>
            <a:r>
              <a:rPr lang="en-US" sz="8000" b="1" dirty="0" smtClean="0"/>
              <a:t>2010 </a:t>
            </a:r>
            <a:r>
              <a:rPr lang="en-US" sz="8000" b="1" dirty="0"/>
              <a:t>Policy Platform: </a:t>
            </a:r>
          </a:p>
          <a:p>
            <a:r>
              <a:rPr lang="en-US" sz="8000" dirty="0"/>
              <a:t>Encourage the development of additional regional sector or industry partnerships;</a:t>
            </a:r>
          </a:p>
          <a:p>
            <a:r>
              <a:rPr lang="en-US" sz="8000" dirty="0"/>
              <a:t>Form an interagency council on middle-skill credentials;</a:t>
            </a:r>
          </a:p>
          <a:p>
            <a:pPr lvl="1"/>
            <a:r>
              <a:rPr lang="en-US" sz="8000" b="1" dirty="0"/>
              <a:t>Senate Resolution 85 </a:t>
            </a:r>
            <a:r>
              <a:rPr lang="en-US" sz="8000" dirty="0"/>
              <a:t>passed during the 2011 </a:t>
            </a:r>
            <a:r>
              <a:rPr lang="en-US" sz="8000" dirty="0" smtClean="0"/>
              <a:t>Indiana General Assembly session </a:t>
            </a:r>
            <a:r>
              <a:rPr lang="en-US" sz="8000" dirty="0"/>
              <a:t>urged each individual agency involved in issuing credentials to incorporate a regular assessment of those credentials in </a:t>
            </a:r>
            <a:r>
              <a:rPr lang="en-US" sz="8000" dirty="0" smtClean="0"/>
              <a:t>into their state  plans or by-laws. </a:t>
            </a:r>
            <a:r>
              <a:rPr lang="en-US" sz="8000" dirty="0"/>
              <a:t>The State Workforce Innovation Council is expected to be the first to formalize this work </a:t>
            </a:r>
            <a:r>
              <a:rPr lang="en-US" sz="8000" dirty="0" smtClean="0"/>
              <a:t>by amending their by-laws </a:t>
            </a:r>
            <a:r>
              <a:rPr lang="en-US" sz="8000" dirty="0"/>
              <a:t>at its December 2011 meeting.  </a:t>
            </a:r>
          </a:p>
          <a:p>
            <a:r>
              <a:rPr lang="en-US" sz="8000" dirty="0"/>
              <a:t>Make Lifelong Learning Accounts (LiLAs) available to all Indiana workers;</a:t>
            </a:r>
          </a:p>
          <a:p>
            <a:r>
              <a:rPr lang="en-US" sz="8000" dirty="0"/>
              <a:t>Build on existing workforce education initiatives;</a:t>
            </a:r>
          </a:p>
          <a:p>
            <a:r>
              <a:rPr lang="en-US" sz="8000" dirty="0"/>
              <a:t>Maximize on-the-job training (OJT) opportunities;</a:t>
            </a:r>
          </a:p>
          <a:p>
            <a:r>
              <a:rPr lang="en-US" sz="8000" dirty="0"/>
              <a:t>Create a scholarship or tuition assistance program  geared to Adult workers. </a:t>
            </a:r>
          </a:p>
          <a:p>
            <a:r>
              <a:rPr lang="en-US" sz="8000" dirty="0"/>
              <a:t>Continue to explore financing mechanisms to fund supportive services for non-traditional students. </a:t>
            </a:r>
          </a:p>
          <a:p>
            <a:pPr marL="0" indent="0">
              <a:buNone/>
            </a:pPr>
            <a:endParaRPr lang="en-US" sz="8000" dirty="0"/>
          </a:p>
          <a:p>
            <a:pPr marL="0" indent="0">
              <a:buNone/>
            </a:pPr>
            <a:r>
              <a:rPr lang="en-US" sz="9600" b="1" dirty="0">
                <a:solidFill>
                  <a:schemeClr val="accent2">
                    <a:lumMod val="75000"/>
                  </a:schemeClr>
                </a:solidFill>
              </a:rPr>
              <a:t>2011 Policy Priorities will be finalized at the November 10, 2011 </a:t>
            </a:r>
            <a:r>
              <a:rPr lang="en-US" sz="9600" b="1" dirty="0" smtClean="0">
                <a:solidFill>
                  <a:schemeClr val="accent2">
                    <a:lumMod val="75000"/>
                  </a:schemeClr>
                </a:solidFill>
              </a:rPr>
              <a:t>meeting</a:t>
            </a:r>
            <a:r>
              <a:rPr lang="en-US" sz="9600" b="1" dirty="0">
                <a:solidFill>
                  <a:schemeClr val="accent2">
                    <a:lumMod val="75000"/>
                  </a:schemeClr>
                </a:solidFill>
              </a:rPr>
              <a:t>.  </a:t>
            </a:r>
          </a:p>
          <a:p>
            <a:pPr marL="0" lvl="0" indent="0">
              <a:buNone/>
            </a:pPr>
            <a:endParaRPr lang="en-US" sz="2400" dirty="0" smtClean="0"/>
          </a:p>
        </p:txBody>
      </p:sp>
      <p:sp>
        <p:nvSpPr>
          <p:cNvPr id="4" name="Slide Number Placeholder 3"/>
          <p:cNvSpPr>
            <a:spLocks noGrp="1"/>
          </p:cNvSpPr>
          <p:nvPr>
            <p:ph type="sldNum" sz="quarter" idx="12"/>
          </p:nvPr>
        </p:nvSpPr>
        <p:spPr/>
        <p:txBody>
          <a:bodyPr>
            <a:normAutofit/>
          </a:bodyPr>
          <a:lstStyle/>
          <a:p>
            <a:pPr>
              <a:defRPr/>
            </a:pPr>
            <a:fld id="{9F406ACD-C5D0-43BA-97F6-15DCC872B9C9}" type="slidenum">
              <a:rPr lang="en-US">
                <a:solidFill>
                  <a:schemeClr val="tx1"/>
                </a:solidFill>
                <a:latin typeface="Arial" pitchFamily="34" charset="0"/>
                <a:cs typeface="Arial" pitchFamily="34" charset="0"/>
              </a:rPr>
              <a:pPr>
                <a:defRPr/>
              </a:pPr>
              <a:t>14</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806119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857766"/>
                </a:solidFill>
              </a:rPr>
              <a:t>What Foundations Can Do:</a:t>
            </a:r>
            <a:endParaRPr lang="en-US" b="1" dirty="0">
              <a:solidFill>
                <a:srgbClr val="857766"/>
              </a:solidFill>
            </a:endParaRPr>
          </a:p>
        </p:txBody>
      </p:sp>
      <p:sp>
        <p:nvSpPr>
          <p:cNvPr id="3" name="Content Placeholder 2"/>
          <p:cNvSpPr>
            <a:spLocks noGrp="1"/>
          </p:cNvSpPr>
          <p:nvPr>
            <p:ph idx="1"/>
          </p:nvPr>
        </p:nvSpPr>
        <p:spPr>
          <a:xfrm>
            <a:off x="457200" y="1219200"/>
            <a:ext cx="8229600" cy="4906963"/>
          </a:xfrm>
        </p:spPr>
        <p:txBody>
          <a:bodyPr/>
          <a:lstStyle/>
          <a:p>
            <a:pPr marL="0" indent="0">
              <a:buNone/>
            </a:pPr>
            <a:endParaRPr lang="en-US" dirty="0" smtClean="0">
              <a:solidFill>
                <a:srgbClr val="FF0000"/>
              </a:solidFill>
            </a:endParaRPr>
          </a:p>
          <a:p>
            <a:pPr marL="0" indent="0">
              <a:buNone/>
            </a:pPr>
            <a:endParaRPr lang="en-US" dirty="0" smtClean="0">
              <a:solidFill>
                <a:srgbClr val="FF0000"/>
              </a:solidFill>
            </a:endParaRPr>
          </a:p>
          <a:p>
            <a:pPr marL="0" indent="0">
              <a:buNone/>
            </a:pPr>
            <a:endParaRPr lang="en-US" dirty="0"/>
          </a:p>
        </p:txBody>
      </p:sp>
      <p:sp>
        <p:nvSpPr>
          <p:cNvPr id="4" name="TextBox 3"/>
          <p:cNvSpPr txBox="1"/>
          <p:nvPr/>
        </p:nvSpPr>
        <p:spPr>
          <a:xfrm>
            <a:off x="609600" y="1447800"/>
            <a:ext cx="7696200" cy="4801314"/>
          </a:xfrm>
          <a:prstGeom prst="rect">
            <a:avLst/>
          </a:prstGeom>
          <a:noFill/>
        </p:spPr>
        <p:txBody>
          <a:bodyPr wrap="square" rtlCol="0">
            <a:spAutoFit/>
          </a:bodyPr>
          <a:lstStyle/>
          <a:p>
            <a:pPr marL="285750" indent="-285750">
              <a:buFont typeface="Arial" pitchFamily="34" charset="0"/>
              <a:buChar char="•"/>
            </a:pPr>
            <a:r>
              <a:rPr lang="en-US" b="1" dirty="0" smtClean="0"/>
              <a:t>Pilot a Lifelong Learning Accounts (LiLAs) program </a:t>
            </a:r>
            <a:r>
              <a:rPr lang="en-US" dirty="0" smtClean="0"/>
              <a:t>with employers in your community </a:t>
            </a:r>
          </a:p>
          <a:p>
            <a:endParaRPr lang="en-US" dirty="0" smtClean="0"/>
          </a:p>
          <a:p>
            <a:pPr marL="285750" indent="-285750">
              <a:buFont typeface="Arial" pitchFamily="34" charset="0"/>
              <a:buChar char="•"/>
            </a:pPr>
            <a:r>
              <a:rPr lang="en-US" b="1" dirty="0" smtClean="0"/>
              <a:t>Support Individual Development Accounts (IDAs)</a:t>
            </a:r>
          </a:p>
          <a:p>
            <a:pPr marL="742950" lvl="1" indent="-285750">
              <a:buFont typeface="Arial" pitchFamily="34" charset="0"/>
              <a:buChar char="•"/>
            </a:pPr>
            <a:r>
              <a:rPr lang="en-US" dirty="0" smtClean="0"/>
              <a:t>Support a local organization that administers IDAs</a:t>
            </a:r>
          </a:p>
          <a:p>
            <a:pPr marL="742950" lvl="1" indent="-285750">
              <a:buFont typeface="Arial" pitchFamily="34" charset="0"/>
              <a:buChar char="•"/>
            </a:pPr>
            <a:r>
              <a:rPr lang="en-US" dirty="0" smtClean="0"/>
              <a:t>Partner with a bank and purchase tax credits</a:t>
            </a:r>
          </a:p>
          <a:p>
            <a:pPr lvl="1"/>
            <a:endParaRPr lang="en-US" dirty="0" smtClean="0"/>
          </a:p>
          <a:p>
            <a:pPr marL="285750" indent="-285750">
              <a:buFont typeface="Arial" pitchFamily="34" charset="0"/>
              <a:buChar char="•"/>
            </a:pPr>
            <a:r>
              <a:rPr lang="en-US" b="1" dirty="0" smtClean="0"/>
              <a:t>Workforce Contingent Scholarships</a:t>
            </a:r>
          </a:p>
          <a:p>
            <a:pPr marL="742950" lvl="1" indent="-285750">
              <a:buFont typeface="Arial" pitchFamily="34" charset="0"/>
              <a:buChar char="•"/>
            </a:pPr>
            <a:r>
              <a:rPr lang="en-US" dirty="0" smtClean="0"/>
              <a:t>Change an existing scholarship program to focus on high-demand middle skill jobs in your region. </a:t>
            </a:r>
          </a:p>
          <a:p>
            <a:pPr marL="742950" lvl="1" indent="-285750">
              <a:buFont typeface="Arial" pitchFamily="34" charset="0"/>
              <a:buChar char="•"/>
            </a:pPr>
            <a:r>
              <a:rPr lang="en-US" dirty="0" smtClean="0"/>
              <a:t>Create a scholarship program focused on high-demand middle skill jobs. </a:t>
            </a:r>
          </a:p>
          <a:p>
            <a:pPr lvl="1"/>
            <a:endParaRPr lang="en-US" dirty="0" smtClean="0"/>
          </a:p>
          <a:p>
            <a:pPr marL="285750" indent="-285750">
              <a:buFont typeface="Arial" pitchFamily="34" charset="0"/>
              <a:buChar char="•"/>
            </a:pPr>
            <a:r>
              <a:rPr lang="en-US" b="1" dirty="0" smtClean="0"/>
              <a:t>Community Based Training </a:t>
            </a:r>
            <a:endParaRPr lang="en-US" b="1" dirty="0"/>
          </a:p>
          <a:p>
            <a:pPr marL="742950" lvl="1" indent="-285750">
              <a:buFont typeface="Arial" pitchFamily="34" charset="0"/>
              <a:buChar char="•"/>
            </a:pPr>
            <a:r>
              <a:rPr lang="en-US" dirty="0" smtClean="0"/>
              <a:t>Supporting programs with proven success. </a:t>
            </a:r>
          </a:p>
          <a:p>
            <a:pPr marL="1200150" lvl="2" indent="-285750">
              <a:buFont typeface="Arial" pitchFamily="34" charset="0"/>
              <a:buChar char="•"/>
            </a:pPr>
            <a:r>
              <a:rPr lang="en-US" dirty="0"/>
              <a:t>Staff Development</a:t>
            </a:r>
          </a:p>
          <a:p>
            <a:pPr marL="1200150" lvl="2" indent="-285750">
              <a:buFont typeface="Arial" pitchFamily="34" charset="0"/>
              <a:buChar char="•"/>
            </a:pPr>
            <a:r>
              <a:rPr lang="en-US" dirty="0"/>
              <a:t>Upgrading </a:t>
            </a:r>
            <a:r>
              <a:rPr lang="en-US" dirty="0" smtClean="0"/>
              <a:t>equipment</a:t>
            </a:r>
          </a:p>
          <a:p>
            <a:pPr marL="742950" lvl="1" indent="-285750">
              <a:buFont typeface="Arial" pitchFamily="34" charset="0"/>
              <a:buChar char="•"/>
            </a:pPr>
            <a:r>
              <a:rPr lang="en-US" dirty="0" smtClean="0"/>
              <a:t>Funding Computer Skills Training for low-skill adults</a:t>
            </a:r>
          </a:p>
        </p:txBody>
      </p:sp>
      <p:sp>
        <p:nvSpPr>
          <p:cNvPr id="5" name="Slide Number Placeholder 4"/>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15</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007331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857766"/>
                </a:solidFill>
              </a:rPr>
              <a:t>What Foundations Can Do:</a:t>
            </a:r>
            <a:endParaRPr lang="en-US" b="1" dirty="0">
              <a:solidFill>
                <a:srgbClr val="857766"/>
              </a:solidFill>
            </a:endParaRPr>
          </a:p>
        </p:txBody>
      </p:sp>
      <p:sp>
        <p:nvSpPr>
          <p:cNvPr id="3" name="Content Placeholder 2"/>
          <p:cNvSpPr>
            <a:spLocks noGrp="1"/>
          </p:cNvSpPr>
          <p:nvPr>
            <p:ph idx="1"/>
          </p:nvPr>
        </p:nvSpPr>
        <p:spPr>
          <a:xfrm>
            <a:off x="457200" y="1143000"/>
            <a:ext cx="8229600" cy="5059363"/>
          </a:xfrm>
        </p:spPr>
        <p:txBody>
          <a:bodyPr>
            <a:normAutofit fontScale="85000" lnSpcReduction="20000"/>
          </a:bodyPr>
          <a:lstStyle/>
          <a:p>
            <a:pPr marL="285750" indent="-285750"/>
            <a:r>
              <a:rPr lang="en-US" b="1" dirty="0" smtClean="0"/>
              <a:t>Community Literacy Groups</a:t>
            </a:r>
          </a:p>
          <a:p>
            <a:pPr marL="685800" lvl="1"/>
            <a:r>
              <a:rPr lang="en-US" dirty="0" smtClean="0"/>
              <a:t>Support existing programs with proven success</a:t>
            </a:r>
          </a:p>
          <a:p>
            <a:pPr marL="685800" lvl="1"/>
            <a:r>
              <a:rPr lang="en-US" dirty="0" smtClean="0"/>
              <a:t>General </a:t>
            </a:r>
            <a:r>
              <a:rPr lang="en-US" dirty="0"/>
              <a:t>o</a:t>
            </a:r>
            <a:r>
              <a:rPr lang="en-US" dirty="0" smtClean="0"/>
              <a:t>perating support </a:t>
            </a:r>
          </a:p>
          <a:p>
            <a:pPr marL="685800" lvl="1"/>
            <a:r>
              <a:rPr lang="en-US" dirty="0" smtClean="0"/>
              <a:t>Pilot a literacy program if there isn’t one in your community</a:t>
            </a:r>
          </a:p>
          <a:p>
            <a:pPr marL="285750" indent="-285750"/>
            <a:r>
              <a:rPr lang="en-US" b="1" dirty="0" smtClean="0"/>
              <a:t>Sector Partnership Work</a:t>
            </a:r>
          </a:p>
          <a:p>
            <a:pPr marL="685800" lvl="1"/>
            <a:r>
              <a:rPr lang="en-US" dirty="0" smtClean="0"/>
              <a:t>Sector partnerships organize the stakeholders connected with a specific local or regional industry—multiple firms, labor groups, education and training providers, and workforce and education systems to develop workforce development strategies within the entire  industry</a:t>
            </a:r>
          </a:p>
          <a:p>
            <a:pPr marL="685800" lvl="1"/>
            <a:r>
              <a:rPr lang="en-US" dirty="0" smtClean="0"/>
              <a:t>Sector partnerships are active in nearly forty states and the District of Columbia.  Most Sector partnerships have been organized locally, but some states are organizing state efforts as well. </a:t>
            </a:r>
            <a:endParaRPr lang="en-US" dirty="0"/>
          </a:p>
        </p:txBody>
      </p:sp>
      <p:sp>
        <p:nvSpPr>
          <p:cNvPr id="4" name="Slide Number Placeholder 3"/>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16</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507750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solidFill>
                  <a:srgbClr val="857766"/>
                </a:solidFill>
              </a:rPr>
              <a:t>What Foundations Can Do:</a:t>
            </a:r>
            <a:endParaRPr lang="en-US" b="1" dirty="0">
              <a:solidFill>
                <a:srgbClr val="857766"/>
              </a:solidFill>
            </a:endParaRPr>
          </a:p>
        </p:txBody>
      </p:sp>
      <p:sp>
        <p:nvSpPr>
          <p:cNvPr id="3" name="Content Placeholder 2"/>
          <p:cNvSpPr>
            <a:spLocks noGrp="1"/>
          </p:cNvSpPr>
          <p:nvPr>
            <p:ph idx="1"/>
          </p:nvPr>
        </p:nvSpPr>
        <p:spPr>
          <a:xfrm>
            <a:off x="457200" y="1143000"/>
            <a:ext cx="8229600" cy="5059363"/>
          </a:xfrm>
        </p:spPr>
        <p:txBody>
          <a:bodyPr>
            <a:normAutofit fontScale="32500" lnSpcReduction="20000"/>
          </a:bodyPr>
          <a:lstStyle/>
          <a:p>
            <a:pPr marL="285750" indent="-285750"/>
            <a:r>
              <a:rPr lang="en-US" sz="7200" dirty="0" smtClean="0"/>
              <a:t>Work with local community college to set up a </a:t>
            </a:r>
            <a:r>
              <a:rPr lang="en-US" sz="7200" b="1" dirty="0" smtClean="0"/>
              <a:t>Gap Tuition Assistance Fund</a:t>
            </a:r>
          </a:p>
          <a:p>
            <a:pPr marL="685800" lvl="1"/>
            <a:r>
              <a:rPr lang="en-US" sz="6200" dirty="0" smtClean="0"/>
              <a:t>Provides tuition support for students enrolled in non-credit certifications, which are not eligible for federal financial aid. </a:t>
            </a:r>
          </a:p>
          <a:p>
            <a:pPr marL="685800" lvl="1"/>
            <a:r>
              <a:rPr lang="en-US" sz="6200" dirty="0" smtClean="0"/>
              <a:t>Foundation and College can collectively decide the eligibility parameters, allowing the foundations to serve the constituencies they choose. </a:t>
            </a:r>
          </a:p>
          <a:p>
            <a:pPr marL="400050" lvl="1" indent="0">
              <a:buNone/>
            </a:pPr>
            <a:endParaRPr lang="en-US" sz="6200" dirty="0" smtClean="0"/>
          </a:p>
          <a:p>
            <a:pPr marL="285750" indent="-285750"/>
            <a:r>
              <a:rPr lang="en-US" sz="7200" b="1" dirty="0" smtClean="0"/>
              <a:t>Work with local community college to set up a supportive services assistance fund</a:t>
            </a:r>
          </a:p>
          <a:p>
            <a:pPr marL="685800" lvl="1"/>
            <a:r>
              <a:rPr lang="en-US" sz="6200" dirty="0" smtClean="0"/>
              <a:t>State financial aid cannot be used for expenses such as child care, transportation, lost wages, etc.  </a:t>
            </a:r>
          </a:p>
          <a:p>
            <a:pPr marL="685800" lvl="1"/>
            <a:r>
              <a:rPr lang="en-US" sz="6200" dirty="0" smtClean="0"/>
              <a:t>Working Adults experience a significant need for supportive services while trying to pursue higher education. </a:t>
            </a:r>
          </a:p>
          <a:p>
            <a:endParaRPr lang="en-US" dirty="0" smtClean="0"/>
          </a:p>
          <a:p>
            <a:pPr marL="0" indent="0">
              <a:buNone/>
            </a:pPr>
            <a:endParaRPr lang="en-US" dirty="0"/>
          </a:p>
        </p:txBody>
      </p:sp>
      <p:sp>
        <p:nvSpPr>
          <p:cNvPr id="4" name="Slide Number Placeholder 3"/>
          <p:cNvSpPr>
            <a:spLocks noGrp="1"/>
          </p:cNvSpPr>
          <p:nvPr>
            <p:ph type="sldNum" sz="quarter" idx="12"/>
          </p:nvPr>
        </p:nvSpPr>
        <p:spPr>
          <a:xfrm>
            <a:off x="6553200" y="6324600"/>
            <a:ext cx="2133600" cy="365125"/>
          </a:xfrm>
        </p:spPr>
        <p:txBody>
          <a:bodyPr/>
          <a:lstStyle/>
          <a:p>
            <a:fld id="{6437C11A-A879-4DCB-BB73-6676AA1B58F6}" type="slidenum">
              <a:rPr lang="en-US" smtClean="0">
                <a:solidFill>
                  <a:schemeClr val="tx1"/>
                </a:solidFill>
                <a:latin typeface="Arial" pitchFamily="34" charset="0"/>
                <a:cs typeface="Arial" pitchFamily="34" charset="0"/>
              </a:rPr>
              <a:t>17</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198862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solidFill>
                  <a:srgbClr val="857766"/>
                </a:solidFill>
              </a:rPr>
              <a:t>What Foundations Can Do:</a:t>
            </a:r>
            <a:endParaRPr lang="en-US" b="1" dirty="0">
              <a:solidFill>
                <a:srgbClr val="857766"/>
              </a:solidFill>
            </a:endParaRPr>
          </a:p>
        </p:txBody>
      </p:sp>
      <p:sp>
        <p:nvSpPr>
          <p:cNvPr id="3" name="Content Placeholder 2"/>
          <p:cNvSpPr>
            <a:spLocks noGrp="1"/>
          </p:cNvSpPr>
          <p:nvPr>
            <p:ph idx="1"/>
          </p:nvPr>
        </p:nvSpPr>
        <p:spPr>
          <a:xfrm>
            <a:off x="457200" y="1143000"/>
            <a:ext cx="8229600" cy="5059363"/>
          </a:xfrm>
        </p:spPr>
        <p:txBody>
          <a:bodyPr>
            <a:normAutofit fontScale="40000" lnSpcReduction="20000"/>
          </a:bodyPr>
          <a:lstStyle/>
          <a:p>
            <a:pPr marL="285750" indent="-285750"/>
            <a:r>
              <a:rPr lang="en-US" sz="7200" b="1" dirty="0" smtClean="0"/>
              <a:t>Join the National Fund for Workforce Solutions by setting up a Regional Collaborative </a:t>
            </a:r>
          </a:p>
          <a:p>
            <a:pPr marL="685800" lvl="1"/>
            <a:r>
              <a:rPr lang="en-US" sz="6000" dirty="0"/>
              <a:t>The National Fund is dedicated to preparing jobseekers and employees for a career, not just a job. The National Fund brings together local and regional leaders from the private, public, and nonprofit sectors to spark and drive innovation. They work hand-in-hand to create practices and systems that can help employers and employees succeed in a post-recession economy</a:t>
            </a:r>
            <a:r>
              <a:rPr lang="en-US" sz="6000" dirty="0" smtClean="0"/>
              <a:t>.</a:t>
            </a:r>
          </a:p>
          <a:p>
            <a:pPr marL="685800" lvl="1"/>
            <a:r>
              <a:rPr lang="en-US" sz="6000" dirty="0" smtClean="0"/>
              <a:t>Five Strategies are to: </a:t>
            </a:r>
          </a:p>
          <a:p>
            <a:pPr marL="1085850" lvl="2"/>
            <a:r>
              <a:rPr lang="en-US" sz="5600" dirty="0" smtClean="0"/>
              <a:t>Create regional </a:t>
            </a:r>
            <a:r>
              <a:rPr lang="en-US" sz="5600" dirty="0"/>
              <a:t>f</a:t>
            </a:r>
            <a:r>
              <a:rPr lang="en-US" sz="5600" dirty="0" smtClean="0"/>
              <a:t>unding collaborative;</a:t>
            </a:r>
          </a:p>
          <a:p>
            <a:pPr marL="1085850" lvl="2"/>
            <a:r>
              <a:rPr lang="en-US" sz="5600" dirty="0" smtClean="0"/>
              <a:t>Organize workforce partnerships; </a:t>
            </a:r>
          </a:p>
          <a:p>
            <a:pPr marL="1085850" lvl="2"/>
            <a:r>
              <a:rPr lang="en-US" sz="5600" dirty="0" smtClean="0"/>
              <a:t>Develop strategies for specific industry sectors; </a:t>
            </a:r>
          </a:p>
          <a:p>
            <a:pPr marL="1085850" lvl="2"/>
            <a:r>
              <a:rPr lang="en-US" sz="5600" dirty="0" smtClean="0"/>
              <a:t>Build career pathways; and</a:t>
            </a:r>
          </a:p>
          <a:p>
            <a:pPr marL="1085850" lvl="2"/>
            <a:r>
              <a:rPr lang="en-US" sz="5600" dirty="0" smtClean="0"/>
              <a:t>Coordinate local workforce programs.</a:t>
            </a:r>
            <a:endParaRPr lang="en-US" sz="5600" dirty="0"/>
          </a:p>
          <a:p>
            <a:endParaRPr lang="en-US" dirty="0" smtClean="0"/>
          </a:p>
          <a:p>
            <a:pPr marL="0" indent="0">
              <a:buNone/>
            </a:pPr>
            <a:endParaRPr lang="en-US" dirty="0"/>
          </a:p>
        </p:txBody>
      </p:sp>
      <p:sp>
        <p:nvSpPr>
          <p:cNvPr id="4" name="Slide Number Placeholder 3"/>
          <p:cNvSpPr>
            <a:spLocks noGrp="1"/>
          </p:cNvSpPr>
          <p:nvPr>
            <p:ph type="sldNum" sz="quarter" idx="12"/>
          </p:nvPr>
        </p:nvSpPr>
        <p:spPr>
          <a:xfrm>
            <a:off x="6553200" y="6324600"/>
            <a:ext cx="2133600" cy="365125"/>
          </a:xfrm>
        </p:spPr>
        <p:txBody>
          <a:bodyPr/>
          <a:lstStyle/>
          <a:p>
            <a:fld id="{6437C11A-A879-4DCB-BB73-6676AA1B58F6}" type="slidenum">
              <a:rPr lang="en-US" smtClean="0">
                <a:solidFill>
                  <a:schemeClr val="tx1"/>
                </a:solidFill>
                <a:latin typeface="Arial" pitchFamily="34" charset="0"/>
                <a:cs typeface="Arial" pitchFamily="34" charset="0"/>
              </a:rPr>
              <a:t>18</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7822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85750" indent="-285750"/>
            <a:r>
              <a:rPr lang="en-US" b="1" dirty="0" smtClean="0"/>
              <a:t>Support Research </a:t>
            </a:r>
            <a:r>
              <a:rPr lang="en-US" b="1" dirty="0"/>
              <a:t>Reports </a:t>
            </a:r>
            <a:endParaRPr lang="en-US" b="1" dirty="0" smtClean="0"/>
          </a:p>
          <a:p>
            <a:pPr marL="685800" lvl="1"/>
            <a:r>
              <a:rPr lang="en-US" dirty="0" smtClean="0"/>
              <a:t>The Institute has written several research reports regarding education and workforce development, among other topics. Our research is funded by foundations such as; Lumina Foundation for Education, the Joyce Foundation, as well as the Indianapolis Foundation, a CICF affiliate,  and Duke Energy Foundation.  </a:t>
            </a:r>
            <a:endParaRPr lang="en-US" dirty="0"/>
          </a:p>
          <a:p>
            <a:pPr marL="285750" indent="-285750"/>
            <a:r>
              <a:rPr lang="en-US" b="1" dirty="0" smtClean="0"/>
              <a:t>Support Public Policy </a:t>
            </a:r>
          </a:p>
          <a:p>
            <a:pPr marL="685800" lvl="1"/>
            <a:r>
              <a:rPr lang="en-US" dirty="0" smtClean="0"/>
              <a:t>Skills2Compete Coalition is an example of how public policy work can be supported through a Foundation. </a:t>
            </a:r>
            <a:endParaRPr lang="en-US" dirty="0"/>
          </a:p>
          <a:p>
            <a:endParaRPr lang="en-US" dirty="0"/>
          </a:p>
        </p:txBody>
      </p:sp>
      <p:sp>
        <p:nvSpPr>
          <p:cNvPr id="4" name="Title 1"/>
          <p:cNvSpPr>
            <a:spLocks noGrp="1"/>
          </p:cNvSpPr>
          <p:nvPr>
            <p:ph type="title"/>
          </p:nvPr>
        </p:nvSpPr>
        <p:spPr/>
        <p:txBody>
          <a:bodyPr>
            <a:normAutofit/>
          </a:bodyPr>
          <a:lstStyle/>
          <a:p>
            <a:r>
              <a:rPr lang="en-US" b="1" dirty="0" smtClean="0">
                <a:solidFill>
                  <a:srgbClr val="857766"/>
                </a:solidFill>
              </a:rPr>
              <a:t>What Foundations Can Do:</a:t>
            </a:r>
            <a:endParaRPr lang="en-US" b="1" dirty="0">
              <a:solidFill>
                <a:srgbClr val="857766"/>
              </a:solidFill>
            </a:endParaRPr>
          </a:p>
        </p:txBody>
      </p:sp>
      <p:sp>
        <p:nvSpPr>
          <p:cNvPr id="2" name="Slide Number Placeholder 1"/>
          <p:cNvSpPr>
            <a:spLocks noGrp="1"/>
          </p:cNvSpPr>
          <p:nvPr>
            <p:ph type="sldNum" sz="quarter" idx="12"/>
          </p:nvPr>
        </p:nvSpPr>
        <p:spPr/>
        <p:txBody>
          <a:bodyPr/>
          <a:lstStyle/>
          <a:p>
            <a:fld id="{CFDE3905-9BDC-4C65-AB6E-2CAC0F09FF77}" type="slidenum">
              <a:rPr lang="en-US" smtClean="0">
                <a:solidFill>
                  <a:schemeClr val="tx1"/>
                </a:solidFill>
                <a:latin typeface="Arial" pitchFamily="34" charset="0"/>
                <a:cs typeface="Arial" pitchFamily="34" charset="0"/>
              </a:rPr>
              <a:t>19</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685829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82000" cy="1470025"/>
          </a:xfrm>
        </p:spPr>
        <p:txBody>
          <a:bodyPr>
            <a:noAutofit/>
          </a:bodyPr>
          <a:lstStyle/>
          <a:p>
            <a:r>
              <a:rPr lang="en-US" sz="5400" b="1" dirty="0" smtClean="0">
                <a:solidFill>
                  <a:srgbClr val="857766"/>
                </a:solidFill>
              </a:rPr>
              <a:t>Indiana’s</a:t>
            </a:r>
            <a:r>
              <a:rPr lang="en-US" sz="5400" b="1" dirty="0" smtClean="0"/>
              <a:t> </a:t>
            </a:r>
            <a:r>
              <a:rPr lang="en-US" sz="5400" b="1" dirty="0" smtClean="0">
                <a:solidFill>
                  <a:srgbClr val="FEC766"/>
                </a:solidFill>
              </a:rPr>
              <a:t>Forgotten</a:t>
            </a:r>
            <a:r>
              <a:rPr lang="en-US" sz="5400" b="1" dirty="0" smtClean="0"/>
              <a:t> </a:t>
            </a:r>
            <a:r>
              <a:rPr lang="en-US" sz="5400" b="1" dirty="0" smtClean="0">
                <a:solidFill>
                  <a:srgbClr val="857766"/>
                </a:solidFill>
              </a:rPr>
              <a:t>Middle </a:t>
            </a:r>
            <a:br>
              <a:rPr lang="en-US" sz="5400" b="1" dirty="0" smtClean="0">
                <a:solidFill>
                  <a:srgbClr val="857766"/>
                </a:solidFill>
              </a:rPr>
            </a:br>
            <a:r>
              <a:rPr lang="en-US" sz="5400" b="1" dirty="0" smtClean="0">
                <a:solidFill>
                  <a:srgbClr val="857766"/>
                </a:solidFill>
              </a:rPr>
              <a:t>Skills Jobs</a:t>
            </a:r>
            <a:endParaRPr lang="en-US" sz="5400" b="1" dirty="0">
              <a:solidFill>
                <a:srgbClr val="857766"/>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752600"/>
            <a:ext cx="5672138" cy="4384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2</a:t>
            </a:fld>
            <a:endParaRPr lang="en-US" dirty="0">
              <a:solidFill>
                <a:schemeClr val="tx1"/>
              </a:solidFill>
              <a:latin typeface="Arial" pitchFamily="34" charset="0"/>
              <a:cs typeface="Arial" pitchFamily="34" charset="0"/>
            </a:endParaRPr>
          </a:p>
        </p:txBody>
      </p:sp>
      <p:sp>
        <p:nvSpPr>
          <p:cNvPr id="6" name="TextBox 5"/>
          <p:cNvSpPr txBox="1"/>
          <p:nvPr/>
        </p:nvSpPr>
        <p:spPr>
          <a:xfrm>
            <a:off x="1371600" y="6400800"/>
            <a:ext cx="6934200" cy="369332"/>
          </a:xfrm>
          <a:prstGeom prst="rect">
            <a:avLst/>
          </a:prstGeom>
          <a:noFill/>
        </p:spPr>
        <p:txBody>
          <a:bodyPr wrap="square" rtlCol="0">
            <a:spAutoFit/>
          </a:bodyPr>
          <a:lstStyle/>
          <a:p>
            <a:r>
              <a:rPr lang="en-US" dirty="0" smtClean="0"/>
              <a:t>Full </a:t>
            </a:r>
            <a:r>
              <a:rPr lang="en-US" dirty="0"/>
              <a:t>report available </a:t>
            </a:r>
            <a:r>
              <a:rPr lang="en-US" dirty="0" smtClean="0"/>
              <a:t>at: </a:t>
            </a:r>
            <a:r>
              <a:rPr lang="en-US" dirty="0" smtClean="0">
                <a:hlinkClick r:id="rId4"/>
              </a:rPr>
              <a:t>www.incap.org/indianaskills2compete.html</a:t>
            </a:r>
            <a:r>
              <a:rPr lang="en-US" dirty="0" smtClean="0"/>
              <a:t>. </a:t>
            </a:r>
            <a:endParaRPr lang="en-US" dirty="0"/>
          </a:p>
        </p:txBody>
      </p:sp>
    </p:spTree>
    <p:extLst>
      <p:ext uri="{BB962C8B-B14F-4D97-AF65-F5344CB8AC3E}">
        <p14:creationId xmlns:p14="http://schemas.microsoft.com/office/powerpoint/2010/main" val="3652823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533400" y="2362200"/>
            <a:ext cx="8229600" cy="1143000"/>
          </a:xfrm>
        </p:spPr>
        <p:txBody>
          <a:bodyPr>
            <a:normAutofit fontScale="90000"/>
          </a:bodyPr>
          <a:lstStyle/>
          <a:p>
            <a:pPr eaLnBrk="1" hangingPunct="1"/>
            <a:r>
              <a:rPr lang="en-US" sz="8900" b="1" dirty="0" smtClean="0">
                <a:solidFill>
                  <a:srgbClr val="FF0000"/>
                </a:solidFill>
              </a:rPr>
              <a:t>?</a:t>
            </a:r>
            <a:r>
              <a:rPr lang="en-US" b="1" dirty="0" smtClean="0">
                <a:solidFill>
                  <a:srgbClr val="857766"/>
                </a:solidFill>
              </a:rPr>
              <a:t/>
            </a:r>
            <a:br>
              <a:rPr lang="en-US" b="1" dirty="0" smtClean="0">
                <a:solidFill>
                  <a:srgbClr val="857766"/>
                </a:solidFill>
              </a:rPr>
            </a:br>
            <a:r>
              <a:rPr lang="en-US" b="1" dirty="0" smtClean="0">
                <a:solidFill>
                  <a:srgbClr val="857766"/>
                </a:solidFill>
              </a:rPr>
              <a:t>Questions and Answers</a:t>
            </a:r>
          </a:p>
        </p:txBody>
      </p:sp>
      <p:sp>
        <p:nvSpPr>
          <p:cNvPr id="563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B04853B-B256-4615-931E-D68E0CE7F082}" type="slidenum">
              <a:rPr lang="en-US" smtClean="0">
                <a:solidFill>
                  <a:srgbClr val="000000"/>
                </a:solidFill>
              </a:rPr>
              <a:pPr eaLnBrk="1" hangingPunct="1"/>
              <a:t>20</a:t>
            </a:fld>
            <a:endParaRPr lang="en-US" dirty="0" smtClean="0">
              <a:solidFill>
                <a:srgbClr val="000000"/>
              </a:solidFill>
            </a:endParaRPr>
          </a:p>
        </p:txBody>
      </p:sp>
    </p:spTree>
    <p:extLst>
      <p:ext uri="{BB962C8B-B14F-4D97-AF65-F5344CB8AC3E}">
        <p14:creationId xmlns:p14="http://schemas.microsoft.com/office/powerpoint/2010/main" val="1950635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b="1" dirty="0" smtClean="0">
                <a:solidFill>
                  <a:srgbClr val="857766"/>
                </a:solidFill>
              </a:rPr>
              <a:t>For More Information</a:t>
            </a:r>
          </a:p>
        </p:txBody>
      </p:sp>
      <p:sp>
        <p:nvSpPr>
          <p:cNvPr id="21507" name="Content Placeholder 2"/>
          <p:cNvSpPr>
            <a:spLocks noGrp="1"/>
          </p:cNvSpPr>
          <p:nvPr>
            <p:ph idx="1"/>
          </p:nvPr>
        </p:nvSpPr>
        <p:spPr/>
        <p:txBody>
          <a:bodyPr/>
          <a:lstStyle/>
          <a:p>
            <a:pPr marL="0" indent="0" eaLnBrk="1" hangingPunct="1">
              <a:buFontTx/>
              <a:buNone/>
              <a:defRPr/>
            </a:pPr>
            <a:endParaRPr lang="en-US" dirty="0" smtClean="0"/>
          </a:p>
          <a:p>
            <a:pPr eaLnBrk="1" hangingPunct="1">
              <a:defRPr/>
            </a:pPr>
            <a:endParaRPr lang="en-US" dirty="0" smtClean="0"/>
          </a:p>
          <a:p>
            <a:pPr eaLnBrk="1" hangingPunct="1">
              <a:buFontTx/>
              <a:buNone/>
              <a:defRPr/>
            </a:pPr>
            <a:r>
              <a:rPr lang="en-US" dirty="0" smtClean="0"/>
              <a:t>	Jessica Fraser </a:t>
            </a:r>
          </a:p>
          <a:p>
            <a:pPr eaLnBrk="1" hangingPunct="1">
              <a:buFontTx/>
              <a:buNone/>
              <a:defRPr/>
            </a:pPr>
            <a:r>
              <a:rPr lang="en-US" dirty="0" smtClean="0"/>
              <a:t>	1845 W. 18</a:t>
            </a:r>
            <a:r>
              <a:rPr lang="en-US" baseline="30000" dirty="0" smtClean="0"/>
              <a:t>th</a:t>
            </a:r>
            <a:r>
              <a:rPr lang="en-US" dirty="0" smtClean="0"/>
              <a:t> St.</a:t>
            </a:r>
            <a:br>
              <a:rPr lang="en-US" dirty="0" smtClean="0"/>
            </a:br>
            <a:r>
              <a:rPr lang="en-US" dirty="0" smtClean="0"/>
              <a:t>Indianapolis, IN 46202</a:t>
            </a:r>
            <a:br>
              <a:rPr lang="en-US" dirty="0" smtClean="0"/>
            </a:br>
            <a:r>
              <a:rPr lang="en-US" dirty="0" smtClean="0"/>
              <a:t>317-638-4232</a:t>
            </a:r>
            <a:br>
              <a:rPr lang="en-US" dirty="0" smtClean="0"/>
            </a:br>
            <a:r>
              <a:rPr lang="en-US" dirty="0" smtClean="0">
                <a:solidFill>
                  <a:srgbClr val="6A9CC8"/>
                </a:solidFill>
                <a:hlinkClick r:id="rId3"/>
              </a:rPr>
              <a:t>jfraser@incap.org</a:t>
            </a:r>
            <a:r>
              <a:rPr lang="en-US" dirty="0" smtClean="0">
                <a:solidFill>
                  <a:srgbClr val="6A9CC8"/>
                </a:solidFill>
              </a:rPr>
              <a:t> </a:t>
            </a:r>
            <a:r>
              <a:rPr lang="en-US" dirty="0">
                <a:solidFill>
                  <a:srgbClr val="6A9CC8"/>
                </a:solidFill>
              </a:rPr>
              <a:t/>
            </a:r>
            <a:br>
              <a:rPr lang="en-US" dirty="0">
                <a:solidFill>
                  <a:srgbClr val="6A9CC8"/>
                </a:solidFill>
              </a:rPr>
            </a:br>
            <a:r>
              <a:rPr lang="en-US" dirty="0" smtClean="0">
                <a:solidFill>
                  <a:srgbClr val="6A9CC8"/>
                </a:solidFill>
                <a:hlinkClick r:id="rId4"/>
              </a:rPr>
              <a:t>www.incap.org/iiwf.html</a:t>
            </a:r>
            <a:r>
              <a:rPr lang="en-US" dirty="0" smtClean="0">
                <a:solidFill>
                  <a:srgbClr val="6A9CC8"/>
                </a:solidFill>
              </a:rPr>
              <a:t> </a:t>
            </a:r>
            <a:r>
              <a:rPr lang="en-US" dirty="0" smtClean="0"/>
              <a:t>	</a:t>
            </a:r>
          </a:p>
          <a:p>
            <a:pPr eaLnBrk="1" hangingPunct="1">
              <a:buFontTx/>
              <a:buNone/>
              <a:defRPr/>
            </a:pPr>
            <a:endParaRPr lang="en-US" dirty="0" smtClean="0"/>
          </a:p>
        </p:txBody>
      </p:sp>
      <p:sp>
        <p:nvSpPr>
          <p:cNvPr id="573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27C8B9-6749-4CF7-944D-EA78B587FDF0}" type="slidenum">
              <a:rPr lang="en-US" smtClean="0">
                <a:solidFill>
                  <a:srgbClr val="000000"/>
                </a:solidFill>
              </a:rPr>
              <a:pPr eaLnBrk="1" hangingPunct="1"/>
              <a:t>21</a:t>
            </a:fld>
            <a:endParaRPr lang="en-US" dirty="0" smtClean="0">
              <a:solidFill>
                <a:srgbClr val="000000"/>
              </a:solidFill>
            </a:endParaRPr>
          </a:p>
        </p:txBody>
      </p:sp>
      <p:pic>
        <p:nvPicPr>
          <p:cNvPr id="57349" name="Picture 4" descr="IIWF.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770063"/>
            <a:ext cx="3781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8625" y="1563688"/>
            <a:ext cx="4449763" cy="119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324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857766"/>
                </a:solidFill>
              </a:rPr>
              <a:t>What is a Middle Skill Job?</a:t>
            </a:r>
            <a:endParaRPr lang="en-US" b="1" dirty="0">
              <a:solidFill>
                <a:srgbClr val="857766"/>
              </a:solidFill>
            </a:endParaRPr>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pPr marL="0" indent="0">
              <a:buNone/>
            </a:pPr>
            <a:r>
              <a:rPr lang="en-US" dirty="0"/>
              <a:t>Middle-skill jobs represent the largest share of jobs in </a:t>
            </a:r>
            <a:r>
              <a:rPr lang="en-US" dirty="0" smtClean="0"/>
              <a:t>Indiana—</a:t>
            </a:r>
            <a:r>
              <a:rPr lang="en-US" b="1" dirty="0" smtClean="0">
                <a:solidFill>
                  <a:srgbClr val="C00000"/>
                </a:solidFill>
              </a:rPr>
              <a:t>some </a:t>
            </a:r>
            <a:r>
              <a:rPr lang="en-US" b="1" dirty="0">
                <a:solidFill>
                  <a:srgbClr val="C00000"/>
                </a:solidFill>
              </a:rPr>
              <a:t>55 </a:t>
            </a:r>
            <a:r>
              <a:rPr lang="en-US" b="1" dirty="0" smtClean="0">
                <a:solidFill>
                  <a:srgbClr val="C00000"/>
                </a:solidFill>
              </a:rPr>
              <a:t>percent</a:t>
            </a:r>
            <a:r>
              <a:rPr lang="en-US" dirty="0" smtClean="0"/>
              <a:t>—and </a:t>
            </a:r>
            <a:r>
              <a:rPr lang="en-US" dirty="0"/>
              <a:t>a substantial share of future job </a:t>
            </a:r>
            <a:r>
              <a:rPr lang="en-US" dirty="0" smtClean="0"/>
              <a:t>openings.</a:t>
            </a:r>
            <a:endParaRPr lang="en-US" dirty="0"/>
          </a:p>
          <a:p>
            <a:pPr marL="0" indent="0">
              <a:buNone/>
            </a:pPr>
            <a:endParaRPr lang="en-US" sz="1400" dirty="0"/>
          </a:p>
          <a:p>
            <a:pPr marL="0" indent="0">
              <a:buNone/>
            </a:pPr>
            <a:r>
              <a:rPr lang="en-US" b="1" dirty="0" smtClean="0"/>
              <a:t>Who </a:t>
            </a:r>
            <a:r>
              <a:rPr lang="en-US" b="1" dirty="0"/>
              <a:t>are M</a:t>
            </a:r>
            <a:r>
              <a:rPr lang="en-US" b="1" dirty="0" smtClean="0"/>
              <a:t>iddle Skill </a:t>
            </a:r>
            <a:r>
              <a:rPr lang="en-US" b="1" dirty="0"/>
              <a:t>W</a:t>
            </a:r>
            <a:r>
              <a:rPr lang="en-US" b="1" dirty="0" smtClean="0"/>
              <a:t>orkers</a:t>
            </a:r>
            <a:r>
              <a:rPr lang="en-US" b="1" dirty="0"/>
              <a:t>? </a:t>
            </a:r>
            <a:endParaRPr lang="en-US" b="1" dirty="0" smtClean="0"/>
          </a:p>
          <a:p>
            <a:r>
              <a:rPr lang="en-US" dirty="0"/>
              <a:t>C</a:t>
            </a:r>
            <a:r>
              <a:rPr lang="en-US" dirty="0" smtClean="0"/>
              <a:t>onstruction Workers </a:t>
            </a:r>
          </a:p>
          <a:p>
            <a:r>
              <a:rPr lang="en-US" dirty="0"/>
              <a:t>H</a:t>
            </a:r>
            <a:r>
              <a:rPr lang="en-US" dirty="0" smtClean="0"/>
              <a:t>igh-tech </a:t>
            </a:r>
            <a:r>
              <a:rPr lang="en-US" dirty="0"/>
              <a:t>M</a:t>
            </a:r>
            <a:r>
              <a:rPr lang="en-US" dirty="0" smtClean="0"/>
              <a:t>anufacturing Workers </a:t>
            </a:r>
          </a:p>
          <a:p>
            <a:r>
              <a:rPr lang="en-US" dirty="0"/>
              <a:t>N</a:t>
            </a:r>
            <a:r>
              <a:rPr lang="en-US" dirty="0" smtClean="0"/>
              <a:t>urses </a:t>
            </a:r>
          </a:p>
          <a:p>
            <a:r>
              <a:rPr lang="en-US" dirty="0"/>
              <a:t>H</a:t>
            </a:r>
            <a:r>
              <a:rPr lang="en-US" dirty="0" smtClean="0"/>
              <a:t>ealth </a:t>
            </a:r>
            <a:r>
              <a:rPr lang="en-US" dirty="0"/>
              <a:t>C</a:t>
            </a:r>
            <a:r>
              <a:rPr lang="en-US" dirty="0" smtClean="0"/>
              <a:t>are </a:t>
            </a:r>
            <a:r>
              <a:rPr lang="en-US" dirty="0"/>
              <a:t>T</a:t>
            </a:r>
            <a:r>
              <a:rPr lang="en-US" dirty="0" smtClean="0"/>
              <a:t>echnicians</a:t>
            </a:r>
          </a:p>
          <a:p>
            <a:r>
              <a:rPr lang="en-US" dirty="0" smtClean="0"/>
              <a:t>Truckers</a:t>
            </a:r>
          </a:p>
          <a:p>
            <a:r>
              <a:rPr lang="en-US" dirty="0"/>
              <a:t>B</a:t>
            </a:r>
            <a:r>
              <a:rPr lang="en-US" dirty="0" smtClean="0"/>
              <a:t>iotech Workers </a:t>
            </a:r>
          </a:p>
          <a:p>
            <a:r>
              <a:rPr lang="en-US" dirty="0" smtClean="0"/>
              <a:t>Police</a:t>
            </a:r>
          </a:p>
          <a:p>
            <a:r>
              <a:rPr lang="en-US" dirty="0" smtClean="0"/>
              <a:t>Firefighters</a:t>
            </a:r>
          </a:p>
          <a:p>
            <a:pPr marL="0" indent="0">
              <a:buNone/>
            </a:pPr>
            <a:endParaRPr lang="en-US" dirty="0" smtClean="0"/>
          </a:p>
        </p:txBody>
      </p:sp>
      <p:sp>
        <p:nvSpPr>
          <p:cNvPr id="4" name="Slide Number Placeholder 3"/>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3</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023356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solidFill>
                  <a:srgbClr val="857766"/>
                </a:solidFill>
              </a:rPr>
              <a:t>What is a Middle Skill Job?</a:t>
            </a:r>
            <a:endParaRPr lang="en-US" dirty="0"/>
          </a:p>
        </p:txBody>
      </p:sp>
      <p:sp>
        <p:nvSpPr>
          <p:cNvPr id="3" name="Slide Number Placeholder 2"/>
          <p:cNvSpPr>
            <a:spLocks noGrp="1"/>
          </p:cNvSpPr>
          <p:nvPr>
            <p:ph type="sldNum" sz="quarter" idx="12"/>
          </p:nvPr>
        </p:nvSpPr>
        <p:spPr>
          <a:xfrm>
            <a:off x="6553200" y="6492875"/>
            <a:ext cx="2133600" cy="365125"/>
          </a:xfrm>
        </p:spPr>
        <p:txBody>
          <a:bodyPr/>
          <a:lstStyle/>
          <a:p>
            <a:fld id="{6437C11A-A879-4DCB-BB73-6676AA1B58F6}" type="slidenum">
              <a:rPr lang="en-US" smtClean="0">
                <a:solidFill>
                  <a:schemeClr val="tx1"/>
                </a:solidFill>
                <a:latin typeface="Arial" pitchFamily="34" charset="0"/>
                <a:cs typeface="Arial" pitchFamily="34" charset="0"/>
              </a:rPr>
              <a:t>4</a:t>
            </a:fld>
            <a:endParaRPr lang="en-US" dirty="0">
              <a:solidFill>
                <a:schemeClr val="tx1"/>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65766113"/>
              </p:ext>
            </p:extLst>
          </p:nvPr>
        </p:nvGraphicFramePr>
        <p:xfrm>
          <a:off x="685800" y="1142999"/>
          <a:ext cx="7620001" cy="5315999"/>
        </p:xfrm>
        <a:graphic>
          <a:graphicData uri="http://schemas.openxmlformats.org/drawingml/2006/table">
            <a:tbl>
              <a:tblPr/>
              <a:tblGrid>
                <a:gridCol w="2212602"/>
                <a:gridCol w="1350963"/>
                <a:gridCol w="1432517"/>
                <a:gridCol w="1389968"/>
                <a:gridCol w="1233951"/>
              </a:tblGrid>
              <a:tr h="667799">
                <a:tc>
                  <a:txBody>
                    <a:bodyPr/>
                    <a:lstStyle/>
                    <a:p>
                      <a:pPr algn="ctr" fontAlgn="ctr"/>
                      <a:r>
                        <a:rPr lang="en-US" sz="1200" b="1" i="0" u="none" strike="noStrike" dirty="0">
                          <a:solidFill>
                            <a:srgbClr val="000000"/>
                          </a:solidFill>
                          <a:effectLst/>
                          <a:latin typeface="Calibri"/>
                        </a:rPr>
                        <a:t>Job Title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a:rPr>
                        <a:t>Education or Training Requirement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a:rPr>
                        <a:t>Projected 2012  Openings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a:rPr>
                        <a:t>Projected 2018 Openings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a:rPr>
                        <a:t>2009 Wage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905">
                <a:tc>
                  <a:txBody>
                    <a:bodyPr/>
                    <a:lstStyle/>
                    <a:p>
                      <a:pPr algn="ctr" fontAlgn="ctr"/>
                      <a:r>
                        <a:rPr lang="en-US" sz="1200" b="0" i="0" u="none" strike="noStrike" dirty="0">
                          <a:solidFill>
                            <a:srgbClr val="000000"/>
                          </a:solidFill>
                          <a:effectLst/>
                          <a:latin typeface="Calibri"/>
                        </a:rPr>
                        <a:t>Management Analysts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Bachelor's Degree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439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2595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 $             39,563.00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199">
                <a:tc>
                  <a:txBody>
                    <a:bodyPr/>
                    <a:lstStyle/>
                    <a:p>
                      <a:pPr algn="ctr" fontAlgn="ctr"/>
                      <a:r>
                        <a:rPr lang="en-US" sz="1200" b="0" i="0" u="none" strike="noStrike">
                          <a:solidFill>
                            <a:srgbClr val="000000"/>
                          </a:solidFill>
                          <a:effectLst/>
                          <a:latin typeface="Calibri"/>
                        </a:rPr>
                        <a:t>Construction Laborers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Moderate On the Job Training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419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 $             37,077.00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r>
              <a:tr h="445199">
                <a:tc>
                  <a:txBody>
                    <a:bodyPr/>
                    <a:lstStyle/>
                    <a:p>
                      <a:pPr algn="ctr" fontAlgn="b"/>
                      <a:r>
                        <a:rPr lang="en-US" sz="1200" b="0" i="0" u="none" strike="noStrike">
                          <a:solidFill>
                            <a:srgbClr val="000000"/>
                          </a:solidFill>
                          <a:effectLst/>
                          <a:latin typeface="Calibri"/>
                        </a:rPr>
                        <a:t>Boilermakers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b"/>
                      <a:r>
                        <a:rPr lang="en-US" sz="1200" b="0" i="0" u="none" strike="noStrike">
                          <a:solidFill>
                            <a:srgbClr val="000000"/>
                          </a:solidFill>
                          <a:effectLst/>
                          <a:latin typeface="Calibri"/>
                        </a:rPr>
                        <a:t>Long Term On the Job Training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 $             60,061.00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r>
              <a:tr h="402905">
                <a:tc>
                  <a:txBody>
                    <a:bodyPr/>
                    <a:lstStyle/>
                    <a:p>
                      <a:pPr algn="ctr" fontAlgn="ctr"/>
                      <a:r>
                        <a:rPr lang="en-US" sz="1200" b="0" i="0" u="none" strike="noStrike">
                          <a:solidFill>
                            <a:srgbClr val="000000"/>
                          </a:solidFill>
                          <a:effectLst/>
                          <a:latin typeface="Calibri"/>
                        </a:rPr>
                        <a:t>Registered Nurses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Associate's Degree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482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2636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 $             48,349.00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r>
              <a:tr h="667799">
                <a:tc>
                  <a:txBody>
                    <a:bodyPr/>
                    <a:lstStyle/>
                    <a:p>
                      <a:pPr algn="ctr" fontAlgn="ctr"/>
                      <a:r>
                        <a:rPr lang="en-US" sz="1200" b="0" i="0" u="none" strike="noStrike">
                          <a:solidFill>
                            <a:srgbClr val="000000"/>
                          </a:solidFill>
                          <a:effectLst/>
                          <a:latin typeface="Calibri"/>
                        </a:rPr>
                        <a:t>Heating, Air Conditioning, and Refrigeration Mechanics and Installers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Long Term On the Job Training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 $             38,589.00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r>
              <a:tr h="667799">
                <a:tc>
                  <a:txBody>
                    <a:bodyPr/>
                    <a:lstStyle/>
                    <a:p>
                      <a:pPr algn="ctr" fontAlgn="ctr"/>
                      <a:r>
                        <a:rPr lang="en-US" sz="1200" b="0" i="0" u="none" strike="noStrike">
                          <a:solidFill>
                            <a:srgbClr val="000000"/>
                          </a:solidFill>
                          <a:effectLst/>
                          <a:latin typeface="Calibri"/>
                        </a:rPr>
                        <a:t>Operating Engineer and Other Construction Equipment Operators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Moderate on-the-Job Training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342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1202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 $             52,271.00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r>
              <a:tr h="948596">
                <a:tc>
                  <a:txBody>
                    <a:bodyPr/>
                    <a:lstStyle/>
                    <a:p>
                      <a:pPr algn="ctr" fontAlgn="ctr"/>
                      <a:r>
                        <a:rPr lang="en-US" sz="1200" b="0" i="0" u="none" strike="noStrike">
                          <a:solidFill>
                            <a:srgbClr val="000000"/>
                          </a:solidFill>
                          <a:effectLst/>
                          <a:latin typeface="Calibri"/>
                        </a:rPr>
                        <a:t>First-Line Supervisors/Managers of Construction Trades and Extraction Workers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5AF"/>
                    </a:solidFill>
                  </a:tcPr>
                </a:tc>
                <a:tc>
                  <a:txBody>
                    <a:bodyPr/>
                    <a:lstStyle/>
                    <a:p>
                      <a:pPr algn="ctr" fontAlgn="ctr"/>
                      <a:r>
                        <a:rPr lang="en-US" sz="1200" b="0" i="0" u="none" strike="noStrike">
                          <a:solidFill>
                            <a:srgbClr val="000000"/>
                          </a:solidFill>
                          <a:effectLst/>
                          <a:latin typeface="Calibri"/>
                        </a:rPr>
                        <a:t>Work Experience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5AF"/>
                    </a:solidFill>
                  </a:tcPr>
                </a:tc>
                <a:tc>
                  <a:txBody>
                    <a:bodyPr/>
                    <a:lstStyle/>
                    <a:p>
                      <a:pPr algn="ctr" fontAlgn="ctr"/>
                      <a:r>
                        <a:rPr lang="en-US" sz="1200" b="0" i="0" u="none" strike="noStrike">
                          <a:solidFill>
                            <a:srgbClr val="000000"/>
                          </a:solidFill>
                          <a:effectLst/>
                          <a:latin typeface="Calibri"/>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5AF"/>
                    </a:solidFill>
                  </a:tcPr>
                </a:tc>
                <a:tc>
                  <a:txBody>
                    <a:bodyPr/>
                    <a:lstStyle/>
                    <a:p>
                      <a:pPr algn="ctr" fontAlgn="ctr"/>
                      <a:r>
                        <a:rPr lang="en-US" sz="1200" b="0" i="0" u="none" strike="noStrike">
                          <a:solidFill>
                            <a:srgbClr val="000000"/>
                          </a:solidFill>
                          <a:effectLst/>
                          <a:latin typeface="Calibri"/>
                        </a:rPr>
                        <a:t>584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5AF"/>
                    </a:solidFill>
                  </a:tcPr>
                </a:tc>
                <a:tc>
                  <a:txBody>
                    <a:bodyPr/>
                    <a:lstStyle/>
                    <a:p>
                      <a:pPr algn="ctr" fontAlgn="ctr"/>
                      <a:r>
                        <a:rPr lang="en-US" sz="1200" b="0" i="0" u="none" strike="noStrike" dirty="0">
                          <a:solidFill>
                            <a:srgbClr val="000000"/>
                          </a:solidFill>
                          <a:effectLst/>
                          <a:latin typeface="Calibri"/>
                        </a:rPr>
                        <a:t> $             53,194.00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5AF"/>
                    </a:solidFill>
                  </a:tcPr>
                </a:tc>
              </a:tr>
              <a:tr h="445199">
                <a:tc>
                  <a:txBody>
                    <a:bodyPr/>
                    <a:lstStyle/>
                    <a:p>
                      <a:pPr algn="ctr" fontAlgn="ctr"/>
                      <a:r>
                        <a:rPr lang="en-US" sz="1200" b="0" i="0" u="none" strike="noStrike">
                          <a:solidFill>
                            <a:srgbClr val="000000"/>
                          </a:solidFill>
                          <a:effectLst/>
                          <a:latin typeface="Calibri"/>
                        </a:rPr>
                        <a:t>Truck Drivers, Heavy and Tractor-Trailer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Moderate On the Job Training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1803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a:solidFill>
                            <a:srgbClr val="000000"/>
                          </a:solidFill>
                          <a:effectLst/>
                          <a:latin typeface="Calibri"/>
                        </a:rPr>
                        <a:t>7128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c>
                  <a:txBody>
                    <a:bodyPr/>
                    <a:lstStyle/>
                    <a:p>
                      <a:pPr algn="ctr" fontAlgn="ctr"/>
                      <a:r>
                        <a:rPr lang="en-US" sz="1200" b="0" i="0" u="none" strike="noStrike" dirty="0">
                          <a:solidFill>
                            <a:srgbClr val="000000"/>
                          </a:solidFill>
                          <a:effectLst/>
                          <a:latin typeface="Calibri"/>
                        </a:rPr>
                        <a:t> $             38,848.00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766"/>
                    </a:solidFill>
                  </a:tcPr>
                </a:tc>
              </a:tr>
              <a:tr h="222599">
                <a:tc>
                  <a:txBody>
                    <a:bodyPr/>
                    <a:lstStyle/>
                    <a:p>
                      <a:pPr algn="ctr" fontAlgn="ctr"/>
                      <a:r>
                        <a:rPr lang="en-US" sz="1200" b="0" i="0" u="none" strike="noStrike">
                          <a:solidFill>
                            <a:srgbClr val="000000"/>
                          </a:solidFill>
                          <a:effectLst/>
                          <a:latin typeface="Calibri"/>
                        </a:rPr>
                        <a:t>Accountants and Auditors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Bachelor's Degree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603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$53,363.00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4110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857766"/>
                </a:solidFill>
              </a:rPr>
              <a:t>What is a Middle Skill </a:t>
            </a:r>
            <a:br>
              <a:rPr lang="en-US" b="1" dirty="0" smtClean="0">
                <a:solidFill>
                  <a:srgbClr val="857766"/>
                </a:solidFill>
              </a:rPr>
            </a:br>
            <a:r>
              <a:rPr lang="en-US" b="1" dirty="0" smtClean="0">
                <a:solidFill>
                  <a:srgbClr val="857766"/>
                </a:solidFill>
              </a:rPr>
              <a:t>Education or Training? </a:t>
            </a:r>
            <a:endParaRPr lang="en-US" b="1" dirty="0">
              <a:solidFill>
                <a:srgbClr val="857766"/>
              </a:solidFill>
            </a:endParaRPr>
          </a:p>
        </p:txBody>
      </p:sp>
      <p:sp>
        <p:nvSpPr>
          <p:cNvPr id="3" name="Content Placeholder 2"/>
          <p:cNvSpPr>
            <a:spLocks noGrp="1"/>
          </p:cNvSpPr>
          <p:nvPr>
            <p:ph idx="1"/>
          </p:nvPr>
        </p:nvSpPr>
        <p:spPr/>
        <p:txBody>
          <a:bodyPr/>
          <a:lstStyle/>
          <a:p>
            <a:pPr marL="0" indent="0">
              <a:buNone/>
            </a:pPr>
            <a:r>
              <a:rPr lang="en-US" dirty="0" smtClean="0"/>
              <a:t>In short, </a:t>
            </a:r>
            <a:r>
              <a:rPr lang="en-US" dirty="0"/>
              <a:t>middle-skill training is more education than a high school diploma but less than a four-year </a:t>
            </a:r>
            <a:r>
              <a:rPr lang="en-US" dirty="0" smtClean="0"/>
              <a:t>degree</a:t>
            </a:r>
          </a:p>
          <a:p>
            <a:pPr marL="0" indent="0">
              <a:buNone/>
            </a:pPr>
            <a:r>
              <a:rPr lang="en-US" dirty="0" smtClean="0"/>
              <a:t>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710" y="3429000"/>
            <a:ext cx="8382000" cy="3121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5</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4236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857766"/>
                </a:solidFill>
              </a:rPr>
              <a:t>The Demand for Middle Skill </a:t>
            </a:r>
            <a:br>
              <a:rPr lang="en-US" b="1" dirty="0" smtClean="0">
                <a:solidFill>
                  <a:srgbClr val="857766"/>
                </a:solidFill>
              </a:rPr>
            </a:br>
            <a:r>
              <a:rPr lang="en-US" b="1" dirty="0" smtClean="0">
                <a:solidFill>
                  <a:srgbClr val="857766"/>
                </a:solidFill>
              </a:rPr>
              <a:t>Jobs in Indiana </a:t>
            </a:r>
            <a:endParaRPr lang="en-US" b="1" dirty="0">
              <a:solidFill>
                <a:srgbClr val="85776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3009154"/>
              </p:ext>
            </p:extLst>
          </p:nvPr>
        </p:nvGraphicFramePr>
        <p:xfrm>
          <a:off x="152400" y="1600200"/>
          <a:ext cx="42672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802753100"/>
              </p:ext>
            </p:extLst>
          </p:nvPr>
        </p:nvGraphicFramePr>
        <p:xfrm>
          <a:off x="4572000" y="1600200"/>
          <a:ext cx="4419600" cy="3124200"/>
        </p:xfrm>
        <a:graphic>
          <a:graphicData uri="http://schemas.openxmlformats.org/drawingml/2006/chart">
            <c:chart xmlns:c="http://schemas.openxmlformats.org/drawingml/2006/chart" xmlns:r="http://schemas.openxmlformats.org/officeDocument/2006/relationships" r:id="rId4"/>
          </a:graphicData>
        </a:graphic>
      </p:graphicFrame>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325" y="5334000"/>
            <a:ext cx="5019675" cy="1179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52400" y="4964668"/>
            <a:ext cx="4058932" cy="369332"/>
          </a:xfrm>
          <a:prstGeom prst="rect">
            <a:avLst/>
          </a:prstGeom>
        </p:spPr>
        <p:txBody>
          <a:bodyPr wrap="none">
            <a:spAutoFit/>
          </a:bodyPr>
          <a:lstStyle/>
          <a:p>
            <a:pPr algn="ctr">
              <a:defRPr sz="1800" b="1" i="0" u="none" strike="noStrike" kern="1200" baseline="0">
                <a:solidFill>
                  <a:sysClr val="windowText" lastClr="000000"/>
                </a:solidFill>
                <a:latin typeface="+mn-lt"/>
                <a:ea typeface="+mn-ea"/>
                <a:cs typeface="+mn-cs"/>
              </a:defRPr>
            </a:pPr>
            <a:r>
              <a:rPr lang="en-US" dirty="0"/>
              <a:t>Share of Indiana Jobs by Skill Level, 2009</a:t>
            </a:r>
          </a:p>
        </p:txBody>
      </p:sp>
      <p:sp>
        <p:nvSpPr>
          <p:cNvPr id="3" name="Slide Number Placeholder 2"/>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6</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736741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sz="3200" b="1" dirty="0">
                <a:solidFill>
                  <a:srgbClr val="857766"/>
                </a:solidFill>
              </a:rPr>
              <a:t>Projected Indiana Demand for 30 Middle-Skill Occupations, 2006-2016</a:t>
            </a:r>
            <a:endParaRPr lang="en-US" sz="3200" dirty="0">
              <a:solidFill>
                <a:srgbClr val="857766"/>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704265788"/>
              </p:ext>
            </p:extLst>
          </p:nvPr>
        </p:nvGraphicFramePr>
        <p:xfrm>
          <a:off x="304800" y="1143000"/>
          <a:ext cx="8686801" cy="5257797"/>
        </p:xfrm>
        <a:graphic>
          <a:graphicData uri="http://schemas.openxmlformats.org/drawingml/2006/table">
            <a:tbl>
              <a:tblPr/>
              <a:tblGrid>
                <a:gridCol w="2463421"/>
                <a:gridCol w="777923"/>
                <a:gridCol w="996713"/>
                <a:gridCol w="777923"/>
                <a:gridCol w="777923"/>
                <a:gridCol w="1397829"/>
                <a:gridCol w="1495069"/>
              </a:tblGrid>
              <a:tr h="303428">
                <a:tc>
                  <a:txBody>
                    <a:bodyPr/>
                    <a:lstStyle/>
                    <a:p>
                      <a:pPr algn="l" fontAlgn="b"/>
                      <a:endParaRPr lang="en-US" sz="1200" b="0" i="0" u="none" strike="noStrike" dirty="0">
                        <a:solidFill>
                          <a:srgbClr val="000000"/>
                        </a:solidFill>
                        <a:effectLst/>
                        <a:latin typeface="Palatino Linotype"/>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200" b="1" i="0" u="none" strike="noStrike" dirty="0">
                          <a:solidFill>
                            <a:srgbClr val="000000"/>
                          </a:solidFill>
                          <a:effectLst/>
                          <a:latin typeface="Arial"/>
                        </a:rPr>
                        <a:t>Employment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hMerge="1">
                  <a:txBody>
                    <a:bodyPr/>
                    <a:lstStyle/>
                    <a:p>
                      <a:endParaRPr lang="en-US"/>
                    </a:p>
                  </a:txBody>
                  <a:tcPr/>
                </a:tc>
                <a:tc gridSpan="2">
                  <a:txBody>
                    <a:bodyPr/>
                    <a:lstStyle/>
                    <a:p>
                      <a:pPr algn="ctr" fontAlgn="ctr"/>
                      <a:r>
                        <a:rPr lang="en-US" sz="1200" b="1" i="0" u="none" strike="noStrike" dirty="0">
                          <a:solidFill>
                            <a:srgbClr val="000000"/>
                          </a:solidFill>
                          <a:effectLst/>
                          <a:latin typeface="Arial"/>
                        </a:rPr>
                        <a:t>Net Change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r>
                        <a:rPr lang="en-US" sz="1200" b="1" i="0" u="none" strike="noStrike" dirty="0">
                          <a:solidFill>
                            <a:srgbClr val="000000"/>
                          </a:solidFill>
                          <a:effectLst/>
                          <a:latin typeface="Arial"/>
                        </a:rPr>
                        <a:t>Job Openings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ctr" fontAlgn="ctr"/>
                      <a:r>
                        <a:rPr lang="en-US" sz="1200" b="1" i="0" u="none" strike="noStrike" dirty="0">
                          <a:solidFill>
                            <a:srgbClr val="000000"/>
                          </a:solidFill>
                          <a:effectLst/>
                          <a:latin typeface="Arial"/>
                        </a:rPr>
                        <a:t>Median Earnings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3428">
                <a:tc>
                  <a:txBody>
                    <a:bodyPr/>
                    <a:lstStyle/>
                    <a:p>
                      <a:pPr algn="l" fontAlgn="b"/>
                      <a:endParaRPr lang="en-US" sz="1200" b="0" i="0" u="none" strike="noStrike" dirty="0">
                        <a:solidFill>
                          <a:srgbClr val="000000"/>
                        </a:solidFill>
                        <a:effectLst/>
                        <a:latin typeface="Palatino Linotype"/>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Arial"/>
                        </a:rPr>
                        <a:t>2006</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EF2DC"/>
                    </a:solidFill>
                  </a:tcPr>
                </a:tc>
                <a:tc>
                  <a:txBody>
                    <a:bodyPr/>
                    <a:lstStyle/>
                    <a:p>
                      <a:pPr algn="ctr" fontAlgn="ctr"/>
                      <a:r>
                        <a:rPr lang="en-US" sz="1200" b="1" i="0" u="none" strike="noStrike" dirty="0">
                          <a:solidFill>
                            <a:srgbClr val="000000"/>
                          </a:solidFill>
                          <a:effectLst/>
                          <a:latin typeface="Arial"/>
                        </a:rPr>
                        <a:t>2016</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EF2DC"/>
                    </a:solidFill>
                  </a:tcPr>
                </a:tc>
                <a:tc>
                  <a:txBody>
                    <a:bodyPr/>
                    <a:lstStyle/>
                    <a:p>
                      <a:pPr algn="ctr" fontAlgn="ctr"/>
                      <a:r>
                        <a:rPr lang="en-US" sz="1200" b="1" i="0" u="none" strike="noStrike" dirty="0">
                          <a:solidFill>
                            <a:srgbClr val="000000"/>
                          </a:solidFill>
                          <a:effectLst/>
                          <a:latin typeface="Arial"/>
                        </a:rPr>
                        <a:t>Number</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a:rPr>
                        <a:t>%</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EF2DC"/>
                    </a:solidFill>
                  </a:tcPr>
                </a:tc>
                <a:tc>
                  <a:txBody>
                    <a:bodyPr/>
                    <a:lstStyle/>
                    <a:p>
                      <a:pPr algn="ctr" fontAlgn="ctr"/>
                      <a:r>
                        <a:rPr lang="en-US" sz="1200" b="1" i="0" u="none" strike="noStrike" dirty="0">
                          <a:solidFill>
                            <a:srgbClr val="000000"/>
                          </a:solidFill>
                          <a:effectLst/>
                          <a:latin typeface="Arial"/>
                        </a:rPr>
                        <a:t>2009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67017">
                <a:tc>
                  <a:txBody>
                    <a:bodyPr/>
                    <a:lstStyle/>
                    <a:p>
                      <a:pPr algn="l" fontAlgn="ctr"/>
                      <a:r>
                        <a:rPr lang="en-US" sz="1200" b="1" i="0" u="none" strike="noStrike" dirty="0">
                          <a:solidFill>
                            <a:srgbClr val="000000"/>
                          </a:solidFill>
                          <a:effectLst/>
                          <a:latin typeface="Arial"/>
                        </a:rPr>
                        <a:t>Computers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2742">
                <a:tc>
                  <a:txBody>
                    <a:bodyPr/>
                    <a:lstStyle/>
                    <a:p>
                      <a:pPr algn="l" fontAlgn="ctr"/>
                      <a:r>
                        <a:rPr lang="en-US" sz="1200" b="0" i="0" u="none" strike="noStrike" dirty="0">
                          <a:solidFill>
                            <a:srgbClr val="000000"/>
                          </a:solidFill>
                          <a:effectLst/>
                          <a:latin typeface="Arial"/>
                        </a:rPr>
                        <a:t>Support Specialists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8,344</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9,161</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817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9.80%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3,400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$38,240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Specialists, Other</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1,427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1,498</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71</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5.00%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450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$67,920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5751">
                <a:tc>
                  <a:txBody>
                    <a:bodyPr/>
                    <a:lstStyle/>
                    <a:p>
                      <a:pPr algn="l" fontAlgn="b"/>
                      <a:endParaRPr lang="en-US" sz="1200" b="0" i="0" u="none" strike="noStrike" dirty="0">
                        <a:solidFill>
                          <a:srgbClr val="000000"/>
                        </a:solidFill>
                        <a:effectLst/>
                        <a:latin typeface="Palatino Linotype"/>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67017">
                <a:tc>
                  <a:txBody>
                    <a:bodyPr/>
                    <a:lstStyle/>
                    <a:p>
                      <a:pPr algn="l" fontAlgn="ctr"/>
                      <a:r>
                        <a:rPr lang="en-US" sz="1200" b="1" i="0" u="none" strike="noStrike" dirty="0">
                          <a:solidFill>
                            <a:srgbClr val="000000"/>
                          </a:solidFill>
                          <a:effectLst/>
                          <a:latin typeface="Arial"/>
                        </a:rPr>
                        <a:t>Construction</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Carpenters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34,163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35,424</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1,261</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3.70%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5,880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$38,120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Electricians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16,656</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17,313</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657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3.90%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4,950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$51,830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Painters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8,301</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9,147</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846</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10.20%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2,330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$34,010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Operating Engineers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10,263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11,044</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781</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7.60%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2,770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$47,530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Plumbers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12,407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13,460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1,053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8.50%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3,610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$50,160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5751">
                <a:tc>
                  <a:txBody>
                    <a:bodyPr/>
                    <a:lstStyle/>
                    <a:p>
                      <a:pPr algn="l" fontAlgn="b"/>
                      <a:endParaRPr lang="en-US" sz="1200" b="0" i="0" u="none" strike="noStrike" dirty="0">
                        <a:solidFill>
                          <a:srgbClr val="000000"/>
                        </a:solidFill>
                        <a:effectLst/>
                        <a:latin typeface="Palatino Linotype"/>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67017">
                <a:tc>
                  <a:txBody>
                    <a:bodyPr/>
                    <a:lstStyle/>
                    <a:p>
                      <a:pPr algn="l" fontAlgn="ctr"/>
                      <a:r>
                        <a:rPr lang="en-US" sz="1200" b="1" i="0" u="none" strike="noStrike" dirty="0">
                          <a:solidFill>
                            <a:srgbClr val="000000"/>
                          </a:solidFill>
                          <a:effectLst/>
                          <a:latin typeface="Arial"/>
                        </a:rPr>
                        <a:t>Healthcare</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Dental Hygienists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3,946</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4,994</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1,048</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26.60%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1,800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$65,840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Diagnostic Medical Sonographers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1,030</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1,228</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198</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19.20%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$61,010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Licensed Practical Nurses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18,840</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21,526</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2,686</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14.30%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7,830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$37,410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Medical Lab Technicians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3,621</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4,201</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580</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16.00%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1,130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$36,910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Radiology Technicians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4,858</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5,627</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769</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15.80%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1,430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$50,290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Respiratory Therapists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2,801</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3,508</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707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25.20%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1,120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$50,700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742">
                <a:tc>
                  <a:txBody>
                    <a:bodyPr/>
                    <a:lstStyle/>
                    <a:p>
                      <a:pPr algn="l" fontAlgn="ctr"/>
                      <a:r>
                        <a:rPr lang="en-US" sz="1200" b="0" i="0" u="none" strike="noStrike" dirty="0">
                          <a:solidFill>
                            <a:srgbClr val="000000"/>
                          </a:solidFill>
                          <a:effectLst/>
                          <a:latin typeface="Arial"/>
                        </a:rPr>
                        <a:t>Surgical Technologists</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2,292</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2,909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617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26.90%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1,320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$38,940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
        <p:nvSpPr>
          <p:cNvPr id="3" name="Slide Number Placeholder 2"/>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7</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971113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31450863"/>
              </p:ext>
            </p:extLst>
          </p:nvPr>
        </p:nvGraphicFramePr>
        <p:xfrm>
          <a:off x="533400" y="1219200"/>
          <a:ext cx="8305799" cy="5357248"/>
        </p:xfrm>
        <a:graphic>
          <a:graphicData uri="http://schemas.openxmlformats.org/drawingml/2006/table">
            <a:tbl>
              <a:tblPr/>
              <a:tblGrid>
                <a:gridCol w="2209800"/>
                <a:gridCol w="785538"/>
                <a:gridCol w="763752"/>
                <a:gridCol w="763752"/>
                <a:gridCol w="835352"/>
                <a:gridCol w="1241097"/>
                <a:gridCol w="1706508"/>
              </a:tblGrid>
              <a:tr h="206085">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200" b="1" i="0" u="none" strike="noStrike" dirty="0">
                          <a:solidFill>
                            <a:srgbClr val="000000"/>
                          </a:solidFill>
                          <a:effectLst/>
                          <a:latin typeface="Arial"/>
                        </a:rPr>
                        <a:t>Employment</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hMerge="1">
                  <a:txBody>
                    <a:bodyPr/>
                    <a:lstStyle/>
                    <a:p>
                      <a:endParaRPr lang="en-US"/>
                    </a:p>
                  </a:txBody>
                  <a:tcPr/>
                </a:tc>
                <a:tc gridSpan="2">
                  <a:txBody>
                    <a:bodyPr/>
                    <a:lstStyle/>
                    <a:p>
                      <a:pPr algn="ctr" fontAlgn="ctr"/>
                      <a:r>
                        <a:rPr lang="en-US" sz="1200" b="1" i="0" u="none" strike="noStrike" dirty="0">
                          <a:solidFill>
                            <a:srgbClr val="000000"/>
                          </a:solidFill>
                          <a:effectLst/>
                          <a:latin typeface="Arial"/>
                        </a:rPr>
                        <a:t>Net Change</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r>
                        <a:rPr lang="en-US" sz="1200" b="1" i="0" u="none" strike="noStrike" dirty="0">
                          <a:solidFill>
                            <a:srgbClr val="000000"/>
                          </a:solidFill>
                          <a:effectLst/>
                          <a:latin typeface="Arial"/>
                        </a:rPr>
                        <a:t>Job Openings</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ctr" fontAlgn="ctr"/>
                      <a:r>
                        <a:rPr lang="en-US" sz="1200" b="1" i="0" u="none" strike="noStrike" dirty="0">
                          <a:solidFill>
                            <a:srgbClr val="000000"/>
                          </a:solidFill>
                          <a:effectLst/>
                          <a:latin typeface="Arial"/>
                        </a:rPr>
                        <a:t>Median Earnings</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5453">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Arial"/>
                        </a:rPr>
                        <a:t>2006</a:t>
                      </a:r>
                    </a:p>
                  </a:txBody>
                  <a:tcPr marL="8126" marR="8126" marT="8126"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EF2DC"/>
                    </a:solidFill>
                  </a:tcPr>
                </a:tc>
                <a:tc>
                  <a:txBody>
                    <a:bodyPr/>
                    <a:lstStyle/>
                    <a:p>
                      <a:pPr algn="ctr" fontAlgn="ctr"/>
                      <a:r>
                        <a:rPr lang="en-US" sz="1200" b="1" i="0" u="none" strike="noStrike" dirty="0">
                          <a:solidFill>
                            <a:srgbClr val="000000"/>
                          </a:solidFill>
                          <a:effectLst/>
                          <a:latin typeface="Arial"/>
                        </a:rPr>
                        <a:t>2016</a:t>
                      </a:r>
                    </a:p>
                  </a:txBody>
                  <a:tcPr marL="8126" marR="8126" marT="8126"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EF2DC"/>
                    </a:solidFill>
                  </a:tcPr>
                </a:tc>
                <a:tc>
                  <a:txBody>
                    <a:bodyPr/>
                    <a:lstStyle/>
                    <a:p>
                      <a:pPr algn="ctr" fontAlgn="ctr"/>
                      <a:r>
                        <a:rPr lang="en-US" sz="1200" b="1" i="0" u="none" strike="noStrike" dirty="0">
                          <a:solidFill>
                            <a:srgbClr val="000000"/>
                          </a:solidFill>
                          <a:effectLst/>
                          <a:latin typeface="Arial"/>
                        </a:rPr>
                        <a:t>Number</a:t>
                      </a:r>
                    </a:p>
                  </a:txBody>
                  <a:tcPr marL="8126" marR="8126" marT="8126"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a:rPr>
                        <a:t>%</a:t>
                      </a:r>
                    </a:p>
                  </a:txBody>
                  <a:tcPr marL="8126" marR="8126" marT="8126"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EF2DC"/>
                    </a:solidFill>
                  </a:tcPr>
                </a:tc>
                <a:tc>
                  <a:txBody>
                    <a:bodyPr/>
                    <a:lstStyle/>
                    <a:p>
                      <a:pPr algn="ctr" fontAlgn="ctr"/>
                      <a:r>
                        <a:rPr lang="en-US" sz="1200" b="1" i="0" u="none" strike="noStrike" dirty="0">
                          <a:solidFill>
                            <a:srgbClr val="000000"/>
                          </a:solidFill>
                          <a:effectLst/>
                          <a:latin typeface="Arial"/>
                        </a:rPr>
                        <a:t>2009</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25615">
                <a:tc>
                  <a:txBody>
                    <a:bodyPr/>
                    <a:lstStyle/>
                    <a:p>
                      <a:pPr algn="l" fontAlgn="ctr"/>
                      <a:r>
                        <a:rPr lang="en-US" sz="1200" b="1" i="0" u="none" strike="noStrike" dirty="0">
                          <a:solidFill>
                            <a:srgbClr val="000000"/>
                          </a:solidFill>
                          <a:effectLst/>
                          <a:latin typeface="Arial"/>
                        </a:rPr>
                        <a:t>Installation, Maintenance, and Repair</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7351">
                <a:tc>
                  <a:txBody>
                    <a:bodyPr/>
                    <a:lstStyle/>
                    <a:p>
                      <a:pPr algn="l" fontAlgn="ctr"/>
                      <a:r>
                        <a:rPr lang="en-US" sz="1200" b="0" i="0" u="none" strike="noStrike" dirty="0">
                          <a:solidFill>
                            <a:srgbClr val="000000"/>
                          </a:solidFill>
                          <a:effectLst/>
                          <a:latin typeface="Arial"/>
                        </a:rPr>
                        <a:t>Aircraft Mechanics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1,266</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1,464</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198</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15.60%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330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$57,280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Auto Mechanics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15,545</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17,146</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1,601</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10.30%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4,720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$34,040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Bus/Truck Mechanics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7,719</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8,556</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837</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10.80%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2,520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$38,140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Heating and AC Installers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6,627</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7,289</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662</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10.00%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1,820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$40,220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Heavy Equipment Mechanics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2,778</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3,068</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290</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10.40%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830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$40,850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615">
                <a:tc>
                  <a:txBody>
                    <a:bodyPr/>
                    <a:lstStyle/>
                    <a:p>
                      <a:pPr algn="l" fontAlgn="ctr"/>
                      <a:r>
                        <a:rPr lang="en-US" sz="1200" b="0" i="0" u="none" strike="noStrike" dirty="0">
                          <a:solidFill>
                            <a:srgbClr val="000000"/>
                          </a:solidFill>
                          <a:effectLst/>
                          <a:latin typeface="Arial"/>
                        </a:rPr>
                        <a:t>Industrial Machinery Mechanics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10,366</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10,981</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615</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5.90%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2,350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$44,760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085">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085">
                <a:tc>
                  <a:txBody>
                    <a:bodyPr/>
                    <a:lstStyle/>
                    <a:p>
                      <a:pPr algn="l" fontAlgn="ctr"/>
                      <a:r>
                        <a:rPr lang="en-US" sz="1200" b="1" i="0" u="none" strike="noStrike" dirty="0">
                          <a:solidFill>
                            <a:srgbClr val="000000"/>
                          </a:solidFill>
                          <a:effectLst/>
                          <a:latin typeface="Arial"/>
                        </a:rPr>
                        <a:t>Transportation</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Air Traffic Controllers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672</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764</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92</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13.70%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270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$126,550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Heavy Truck Driver</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59,452</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66,052</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6,600</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11.10%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17,150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$37,590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085">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085">
                <a:tc>
                  <a:txBody>
                    <a:bodyPr/>
                    <a:lstStyle/>
                    <a:p>
                      <a:pPr algn="l" fontAlgn="ctr"/>
                      <a:r>
                        <a:rPr lang="en-US" sz="1200" b="1" i="0" u="none" strike="noStrike" dirty="0">
                          <a:solidFill>
                            <a:srgbClr val="000000"/>
                          </a:solidFill>
                          <a:effectLst/>
                          <a:latin typeface="Arial"/>
                        </a:rPr>
                        <a:t>Public Safety</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5615">
                <a:tc>
                  <a:txBody>
                    <a:bodyPr/>
                    <a:lstStyle/>
                    <a:p>
                      <a:pPr algn="l" fontAlgn="ctr"/>
                      <a:r>
                        <a:rPr lang="en-US" sz="1200" b="0" i="0" u="none" strike="noStrike" dirty="0">
                          <a:solidFill>
                            <a:srgbClr val="000000"/>
                          </a:solidFill>
                          <a:effectLst/>
                          <a:latin typeface="Arial"/>
                        </a:rPr>
                        <a:t>Emergency Medical Technicians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5,023</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5,890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867</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17.30%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1,440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$28,540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Fire Fighters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5,751</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6,465</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714</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12.40%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2,810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$43,800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Police Officers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10,679</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11,781</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1,102</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10.30%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3,960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$45,530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085">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085">
                <a:tc>
                  <a:txBody>
                    <a:bodyPr/>
                    <a:lstStyle/>
                    <a:p>
                      <a:pPr algn="l" fontAlgn="ctr"/>
                      <a:r>
                        <a:rPr lang="en-US" sz="1200" b="1" i="0" u="none" strike="noStrike" dirty="0">
                          <a:solidFill>
                            <a:srgbClr val="000000"/>
                          </a:solidFill>
                          <a:effectLst/>
                          <a:latin typeface="Arial"/>
                        </a:rPr>
                        <a:t>Other</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Palatino Linotype"/>
                      </a:endParaRPr>
                    </a:p>
                  </a:txBody>
                  <a:tcPr marL="8126" marR="8126" marT="812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l" fontAlgn="ctr"/>
                      <a:r>
                        <a:rPr lang="en-US" sz="1200" b="0" i="0" u="none" strike="noStrike" dirty="0">
                          <a:solidFill>
                            <a:srgbClr val="000000"/>
                          </a:solidFill>
                          <a:effectLst/>
                          <a:latin typeface="Arial"/>
                        </a:rPr>
                        <a:t>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Civil Engineering Technicians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735</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804</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69</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9.40%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210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$45,690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Claims Adjusters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3,997</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4,201</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204</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5.10%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1,220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$58,470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Legal Secretaries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4,330</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4,775</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445</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10.30%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1,140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$33,410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Machinists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14,850</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15,083</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233</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1.60%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2,530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$37,170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51">
                <a:tc>
                  <a:txBody>
                    <a:bodyPr/>
                    <a:lstStyle/>
                    <a:p>
                      <a:pPr algn="l" fontAlgn="ctr"/>
                      <a:r>
                        <a:rPr lang="en-US" sz="1200" b="0" i="0" u="none" strike="noStrike" dirty="0">
                          <a:solidFill>
                            <a:srgbClr val="000000"/>
                          </a:solidFill>
                          <a:effectLst/>
                          <a:latin typeface="Arial"/>
                        </a:rPr>
                        <a:t>Paralegals</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3,069</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3,721</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652</a:t>
                      </a:r>
                    </a:p>
                  </a:txBody>
                  <a:tcPr marL="8126" marR="8126" marT="812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dirty="0">
                          <a:solidFill>
                            <a:srgbClr val="000000"/>
                          </a:solidFill>
                          <a:effectLst/>
                          <a:latin typeface="Arial"/>
                        </a:rPr>
                        <a:t>21.20%</a:t>
                      </a:r>
                    </a:p>
                  </a:txBody>
                  <a:tcPr marL="8126" marR="8126" marT="812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dirty="0">
                          <a:solidFill>
                            <a:srgbClr val="000000"/>
                          </a:solidFill>
                          <a:effectLst/>
                          <a:latin typeface="Arial"/>
                        </a:rPr>
                        <a:t>1,050</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F2DC"/>
                    </a:solidFill>
                  </a:tcPr>
                </a:tc>
                <a:tc>
                  <a:txBody>
                    <a:bodyPr/>
                    <a:lstStyle/>
                    <a:p>
                      <a:pPr algn="r" fontAlgn="ctr"/>
                      <a:r>
                        <a:rPr lang="en-US" sz="1200" b="0" i="0" u="none" strike="noStrike" dirty="0">
                          <a:solidFill>
                            <a:srgbClr val="000000"/>
                          </a:solidFill>
                          <a:effectLst/>
                          <a:latin typeface="Arial"/>
                        </a:rPr>
                        <a:t>$36,720 </a:t>
                      </a:r>
                    </a:p>
                  </a:txBody>
                  <a:tcPr marL="8126" marR="8126" marT="81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
        <p:nvSpPr>
          <p:cNvPr id="4" name="Title 1"/>
          <p:cNvSpPr>
            <a:spLocks noGrp="1"/>
          </p:cNvSpPr>
          <p:nvPr>
            <p:ph type="title"/>
          </p:nvPr>
        </p:nvSpPr>
        <p:spPr>
          <a:xfrm>
            <a:off x="457200" y="152400"/>
            <a:ext cx="8229600" cy="1143000"/>
          </a:xfrm>
        </p:spPr>
        <p:txBody>
          <a:bodyPr>
            <a:normAutofit/>
          </a:bodyPr>
          <a:lstStyle/>
          <a:p>
            <a:r>
              <a:rPr lang="en-US" sz="3200" b="1" dirty="0">
                <a:solidFill>
                  <a:srgbClr val="857766"/>
                </a:solidFill>
              </a:rPr>
              <a:t>Projected Indiana Demand for 30 Middle-Skill Occupations, 2006-2016</a:t>
            </a:r>
            <a:endParaRPr lang="en-US" sz="3200" dirty="0">
              <a:solidFill>
                <a:srgbClr val="857766"/>
              </a:solidFill>
            </a:endParaRPr>
          </a:p>
        </p:txBody>
      </p:sp>
      <p:sp>
        <p:nvSpPr>
          <p:cNvPr id="2" name="Slide Number Placeholder 1"/>
          <p:cNvSpPr>
            <a:spLocks noGrp="1"/>
          </p:cNvSpPr>
          <p:nvPr>
            <p:ph type="sldNum" sz="quarter" idx="12"/>
          </p:nvPr>
        </p:nvSpPr>
        <p:spPr>
          <a:xfrm>
            <a:off x="6553200" y="6492875"/>
            <a:ext cx="2133600" cy="365125"/>
          </a:xfrm>
        </p:spPr>
        <p:txBody>
          <a:bodyPr/>
          <a:lstStyle/>
          <a:p>
            <a:fld id="{6437C11A-A879-4DCB-BB73-6676AA1B58F6}" type="slidenum">
              <a:rPr lang="en-US" smtClean="0">
                <a:solidFill>
                  <a:schemeClr val="tx1"/>
                </a:solidFill>
                <a:latin typeface="Arial" pitchFamily="34" charset="0"/>
                <a:cs typeface="Arial" pitchFamily="34" charset="0"/>
              </a:rPr>
              <a:t>8</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37665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b="1" dirty="0" smtClean="0">
                <a:solidFill>
                  <a:srgbClr val="857766"/>
                </a:solidFill>
              </a:rPr>
              <a:t>Indiana’s Middle Skills Gap</a:t>
            </a:r>
            <a:endParaRPr lang="en-US" b="1" dirty="0">
              <a:solidFill>
                <a:srgbClr val="857766"/>
              </a:solidFill>
            </a:endParaRPr>
          </a:p>
        </p:txBody>
      </p:sp>
      <p:sp>
        <p:nvSpPr>
          <p:cNvPr id="4" name="Rectangle 3"/>
          <p:cNvSpPr/>
          <p:nvPr/>
        </p:nvSpPr>
        <p:spPr>
          <a:xfrm>
            <a:off x="685800" y="1143000"/>
            <a:ext cx="7924800" cy="1323439"/>
          </a:xfrm>
          <a:prstGeom prst="rect">
            <a:avLst/>
          </a:prstGeom>
        </p:spPr>
        <p:txBody>
          <a:bodyPr wrap="square">
            <a:spAutoFit/>
          </a:bodyPr>
          <a:lstStyle/>
          <a:p>
            <a:pPr algn="ctr"/>
            <a:r>
              <a:rPr lang="en-US" sz="2000" dirty="0"/>
              <a:t>Indiana has been experiencing a shortage of middle-skill workers </a:t>
            </a:r>
            <a:r>
              <a:rPr lang="en-US" sz="2000" b="1" dirty="0" smtClean="0"/>
              <a:t>. In </a:t>
            </a:r>
            <a:r>
              <a:rPr lang="en-US" sz="2000" b="1" dirty="0"/>
              <a:t>2009, about </a:t>
            </a:r>
            <a:r>
              <a:rPr lang="en-US" sz="2000" b="1" dirty="0" smtClean="0"/>
              <a:t>55 percent </a:t>
            </a:r>
            <a:r>
              <a:rPr lang="en-US" sz="2000" b="1" dirty="0"/>
              <a:t>of all jobs were classified as middle-skill, </a:t>
            </a:r>
            <a:r>
              <a:rPr lang="en-US" sz="2000" b="1" u="sng" dirty="0">
                <a:solidFill>
                  <a:srgbClr val="FF0000"/>
                </a:solidFill>
              </a:rPr>
              <a:t>but only 49 percent of </a:t>
            </a:r>
            <a:r>
              <a:rPr lang="en-US" sz="2000" b="1" u="sng" dirty="0" smtClean="0">
                <a:solidFill>
                  <a:srgbClr val="FF0000"/>
                </a:solidFill>
              </a:rPr>
              <a:t>Indiana workers </a:t>
            </a:r>
            <a:r>
              <a:rPr lang="en-US" sz="2000" b="1" u="sng" dirty="0">
                <a:solidFill>
                  <a:srgbClr val="FF0000"/>
                </a:solidFill>
              </a:rPr>
              <a:t>had the education and training required to fill those positions</a:t>
            </a:r>
            <a:r>
              <a:rPr lang="en-US" sz="2000" b="1" dirty="0">
                <a:solidFill>
                  <a:srgbClr val="FF0000"/>
                </a:solidFill>
              </a:rPr>
              <a:t>.</a:t>
            </a:r>
            <a:r>
              <a:rPr lang="en-US" sz="2000" b="1" dirty="0"/>
              <a:t> </a:t>
            </a:r>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466439"/>
            <a:ext cx="8024734"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6437C11A-A879-4DCB-BB73-6676AA1B58F6}" type="slidenum">
              <a:rPr lang="en-US" smtClean="0">
                <a:solidFill>
                  <a:schemeClr val="tx1"/>
                </a:solidFill>
                <a:latin typeface="Arial" pitchFamily="34" charset="0"/>
                <a:cs typeface="Arial" pitchFamily="34" charset="0"/>
              </a:rPr>
              <a:t>9</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64188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1249</TotalTime>
  <Words>2748</Words>
  <Application>Microsoft Office PowerPoint</Application>
  <PresentationFormat>On-screen Show (4:3)</PresentationFormat>
  <Paragraphs>619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Indiana Grantmakers Alliance  Fall Forums November 2011 </vt:lpstr>
      <vt:lpstr>Indiana’s Forgotten Middle  Skills Jobs</vt:lpstr>
      <vt:lpstr>What is a Middle Skill Job?</vt:lpstr>
      <vt:lpstr>What is a Middle Skill Job?</vt:lpstr>
      <vt:lpstr>What is a Middle Skill  Education or Training? </vt:lpstr>
      <vt:lpstr>The Demand for Middle Skill  Jobs in Indiana </vt:lpstr>
      <vt:lpstr>Projected Indiana Demand for 30 Middle-Skill Occupations, 2006-2016</vt:lpstr>
      <vt:lpstr>Projected Indiana Demand for 30 Middle-Skill Occupations, 2006-2016</vt:lpstr>
      <vt:lpstr>Indiana’s Middle Skills Gap</vt:lpstr>
      <vt:lpstr>Indiana’s Middle Skills Gap</vt:lpstr>
      <vt:lpstr>What are We Doing to Close the Middle Skills Gap? </vt:lpstr>
      <vt:lpstr>The Indiana Skills2Compete Coalition</vt:lpstr>
      <vt:lpstr>The Indiana Skills2Compete Coalition Members</vt:lpstr>
      <vt:lpstr>The Indiana Skills2Compete Coalition</vt:lpstr>
      <vt:lpstr>What Foundations Can Do:</vt:lpstr>
      <vt:lpstr>What Foundations Can Do:</vt:lpstr>
      <vt:lpstr>What Foundations Can Do:</vt:lpstr>
      <vt:lpstr>What Foundations Can Do:</vt:lpstr>
      <vt:lpstr>What Foundations Can Do:</vt:lpstr>
      <vt:lpstr>? Questions and Answers</vt:lpstr>
      <vt:lpstr>For More Information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Indiana’s Forgotten Middle  Skills Jobs</dc:title>
  <dc:creator>jfraser</dc:creator>
  <cp:lastModifiedBy>Claire Linnemeier</cp:lastModifiedBy>
  <cp:revision>57</cp:revision>
  <cp:lastPrinted>2011-11-01T15:53:12Z</cp:lastPrinted>
  <dcterms:created xsi:type="dcterms:W3CDTF">2011-10-20T15:08:15Z</dcterms:created>
  <dcterms:modified xsi:type="dcterms:W3CDTF">2013-01-23T15:35:07Z</dcterms:modified>
</cp:coreProperties>
</file>